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87" r:id="rId23"/>
    <p:sldId id="288" r:id="rId24"/>
    <p:sldId id="278" r:id="rId25"/>
    <p:sldId id="305"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280" r:id="rId43"/>
    <p:sldId id="284" r:id="rId44"/>
    <p:sldId id="282"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2.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lifewire.com/how-to-safely-download-install-software-2625183"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0.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14250" y="5198852"/>
            <a:ext cx="428157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t>SUBMITTED BY,</a:t>
            </a:r>
            <a:endParaRPr lang="en-US" dirty="0"/>
          </a:p>
          <a:p>
            <a:r>
              <a:rPr lang="en-US" dirty="0"/>
              <a:t>Mr. P. LEELAPRASAD  (20KT1A4238)</a:t>
            </a:r>
            <a:endParaRPr lang="en-US" dirty="0"/>
          </a:p>
          <a:p>
            <a:endParaRPr lang="en-US" dirty="0"/>
          </a:p>
        </p:txBody>
      </p:sp>
      <p:sp>
        <p:nvSpPr>
          <p:cNvPr id="6" name="TextBox 5"/>
          <p:cNvSpPr txBox="1"/>
          <p:nvPr/>
        </p:nvSpPr>
        <p:spPr>
          <a:xfrm>
            <a:off x="3760218" y="3918370"/>
            <a:ext cx="70276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t>UNDER THE ESTEEMED GUIDANCE OF </a:t>
            </a:r>
            <a:endParaRPr lang="en-US" dirty="0"/>
          </a:p>
          <a:p>
            <a:r>
              <a:rPr lang="en-US" dirty="0"/>
              <a:t>        Ms. P. SRI SILPA, </a:t>
            </a:r>
            <a:r>
              <a:rPr lang="en-US" dirty="0" err="1"/>
              <a:t>M.Tech</a:t>
            </a:r>
            <a:r>
              <a:rPr lang="en-US" dirty="0"/>
              <a:t> (</a:t>
            </a:r>
            <a:r>
              <a:rPr lang="en-US" dirty="0" err="1"/>
              <a:t>Ph.D</a:t>
            </a:r>
            <a:r>
              <a:rPr lang="en-US" dirty="0"/>
              <a:t>)</a:t>
            </a:r>
            <a:endParaRPr lang="en-US" dirty="0"/>
          </a:p>
        </p:txBody>
      </p:sp>
      <p:sp>
        <p:nvSpPr>
          <p:cNvPr id="7" name="TextBox 6"/>
          <p:cNvSpPr txBox="1"/>
          <p:nvPr/>
        </p:nvSpPr>
        <p:spPr>
          <a:xfrm>
            <a:off x="4305659" y="4463811"/>
            <a:ext cx="34045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t>ASSOCIATED PROFESSOR</a:t>
            </a:r>
            <a:endParaRPr lang="en-US" dirty="0"/>
          </a:p>
        </p:txBody>
      </p:sp>
      <p:sp>
        <p:nvSpPr>
          <p:cNvPr id="8" name="TextBox 7"/>
          <p:cNvSpPr txBox="1"/>
          <p:nvPr/>
        </p:nvSpPr>
        <p:spPr>
          <a:xfrm>
            <a:off x="3758421" y="983591"/>
            <a:ext cx="5029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endParaRPr lang="en-US" dirty="0"/>
          </a:p>
          <a:p>
            <a:r>
              <a:rPr lang="en-US" sz="3200" dirty="0">
                <a:latin typeface="Times New Roman" panose="02020603050405020304"/>
                <a:cs typeface="Times New Roman" panose="02020603050405020304"/>
              </a:rPr>
              <a:t>ONLINE FEE PAYMENT</a:t>
            </a:r>
            <a:endParaRPr lang="en-US" sz="3200" dirty="0">
              <a:latin typeface="Times New Roman" panose="02020603050405020304"/>
              <a:cs typeface="Times New Roman" panose="02020603050405020304"/>
            </a:endParaRPr>
          </a:p>
        </p:txBody>
      </p:sp>
      <p:pic>
        <p:nvPicPr>
          <p:cNvPr id="2" name="Picture 2" descr="Logo&#10;&#10;Description automatically generated"/>
          <p:cNvPicPr>
            <a:picLocks noChangeAspect="1"/>
          </p:cNvPicPr>
          <p:nvPr/>
        </p:nvPicPr>
        <p:blipFill>
          <a:blip r:embed="rId1"/>
          <a:stretch>
            <a:fillRect/>
          </a:stretch>
        </p:blipFill>
        <p:spPr>
          <a:xfrm>
            <a:off x="4804823" y="1906169"/>
            <a:ext cx="2409825" cy="18954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latin typeface="Times New Roman" panose="02020603050405020304"/>
                <a:cs typeface="Times New Roman" panose="02020603050405020304"/>
              </a:rPr>
              <a:t>Contd...</a:t>
            </a:r>
            <a:endParaRPr lang="en-US">
              <a:latin typeface="Times New Roman" panose="02020603050405020304"/>
              <a:cs typeface="Times New Roman" panose="02020603050405020304"/>
            </a:endParaRPr>
          </a:p>
        </p:txBody>
      </p:sp>
      <p:sp>
        <p:nvSpPr>
          <p:cNvPr id="3" name="Content Placeholder 2"/>
          <p:cNvSpPr>
            <a:spLocks noGrp="1"/>
          </p:cNvSpPr>
          <p:nvPr>
            <p:ph idx="1"/>
          </p:nvPr>
        </p:nvSpPr>
        <p:spPr/>
        <p:txBody>
          <a:bodyPr vert="horz" lIns="91440" tIns="45720" rIns="91440" bIns="45720" rtlCol="0" anchor="t">
            <a:normAutofit/>
          </a:bodyPr>
          <a:lstStyle/>
          <a:p>
            <a:pPr lvl="1" algn="just"/>
            <a:r>
              <a:rPr lang="en-US" sz="2800" b="1" dirty="0">
                <a:latin typeface="Times New Roman" panose="02020603050405020304"/>
                <a:ea typeface="+mn-lt"/>
                <a:cs typeface="+mn-lt"/>
              </a:rPr>
              <a:t>Problem Statement </a:t>
            </a:r>
            <a:endParaRPr lang="en-US" sz="2800">
              <a:latin typeface="Times New Roman" panose="02020603050405020304"/>
              <a:cs typeface="Times New Roman" panose="02020603050405020304"/>
            </a:endParaRPr>
          </a:p>
          <a:p>
            <a:pPr lvl="1" algn="just"/>
            <a:r>
              <a:rPr lang="en-US" sz="2400" dirty="0">
                <a:latin typeface="Times New Roman" panose="02020603050405020304"/>
                <a:ea typeface="+mn-lt"/>
                <a:cs typeface="+mn-lt"/>
              </a:rPr>
              <a:t>The available modes of fees payment to PSCMRCET through cash deposits, Electronic Funds Transfer (EFT) and bank drafts have caused long queues, students missing to sit for their tests and examinations, and loss of money intended for fees while waiting to reach bank counters to make payments among others. The problem is addressed by developing a system that enables students and their sponsors to securely pay College fees online from wherever they are using credit and debit cards or other UPI payment options.</a:t>
            </a:r>
            <a:endParaRPr lang="en-US" sz="2400">
              <a:latin typeface="Times New Roman" panose="02020603050405020304"/>
              <a:cs typeface="Times New Roman" panose="02020603050405020304"/>
            </a:endParaRPr>
          </a:p>
          <a:p>
            <a:pPr algn="just"/>
            <a:endParaRPr lang="en-US" dirty="0">
              <a:latin typeface="Times New Roman" panose="02020603050405020304"/>
              <a:cs typeface="Times New Roman" panose="0202060305040502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latin typeface="Times New Roman" panose="02020603050405020304"/>
                <a:cs typeface="Times New Roman" panose="02020603050405020304"/>
              </a:rPr>
              <a:t>Contd..</a:t>
            </a:r>
            <a:endParaRPr lang="en-US" dirty="0">
              <a:latin typeface="Times New Roman" panose="02020603050405020304"/>
              <a:cs typeface="Times New Roman" panose="02020603050405020304"/>
            </a:endParaRPr>
          </a:p>
        </p:txBody>
      </p:sp>
      <p:sp>
        <p:nvSpPr>
          <p:cNvPr id="3" name="Content Placeholder 2"/>
          <p:cNvSpPr>
            <a:spLocks noGrp="1"/>
          </p:cNvSpPr>
          <p:nvPr>
            <p:ph idx="1"/>
          </p:nvPr>
        </p:nvSpPr>
        <p:spPr/>
        <p:txBody>
          <a:bodyPr vert="horz" lIns="91440" tIns="45720" rIns="91440" bIns="45720" rtlCol="0" anchor="t">
            <a:normAutofit/>
          </a:bodyPr>
          <a:lstStyle/>
          <a:p>
            <a:pPr lvl="1" algn="just"/>
            <a:r>
              <a:rPr lang="en-US" sz="2800" b="1" dirty="0">
                <a:latin typeface="Times New Roman" panose="02020603050405020304"/>
                <a:ea typeface="+mn-lt"/>
                <a:cs typeface="+mn-lt"/>
              </a:rPr>
              <a:t>Main Objective</a:t>
            </a:r>
            <a:endParaRPr lang="en-US" sz="2800" dirty="0">
              <a:latin typeface="Times New Roman" panose="02020603050405020304"/>
              <a:cs typeface="Times New Roman" panose="02020603050405020304"/>
            </a:endParaRPr>
          </a:p>
          <a:p>
            <a:pPr lvl="1" algn="just"/>
            <a:r>
              <a:rPr lang="en-US" sz="2800" dirty="0">
                <a:latin typeface="Times New Roman" panose="02020603050405020304"/>
                <a:ea typeface="+mn-lt"/>
                <a:cs typeface="+mn-lt"/>
              </a:rPr>
              <a:t> To develop an online fees payment system that enables students and their sponsors to securely pay College fees online using credit and debit cards or other UPI methods, Net-Banking.</a:t>
            </a:r>
            <a:endParaRPr lang="en-US" sz="2800" dirty="0">
              <a:latin typeface="Times New Roman" panose="02020603050405020304"/>
              <a:cs typeface="Times New Roman" panose="02020603050405020304"/>
            </a:endParaRPr>
          </a:p>
          <a:p>
            <a:pPr algn="just"/>
            <a:endParaRPr lang="en-US" sz="2800" dirty="0">
              <a:latin typeface="Times New Roman" panose="02020603050405020304"/>
              <a:cs typeface="Times New Roman" panose="02020603050405020304"/>
            </a:endParaRPr>
          </a:p>
          <a:p>
            <a:pPr algn="just"/>
            <a:endParaRPr lang="en-US" sz="2800" dirty="0">
              <a:latin typeface="Times New Roman" panose="02020603050405020304"/>
              <a:cs typeface="Times New Roman" panose="02020603050405020304"/>
            </a:endParaRPr>
          </a:p>
          <a:p>
            <a:pPr algn="just"/>
            <a:endParaRPr lang="en-US" sz="2800" dirty="0">
              <a:latin typeface="Times New Roman" panose="02020603050405020304"/>
              <a:cs typeface="Times New Roman" panose="0202060305040502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latin typeface="Times New Roman" panose="02020603050405020304"/>
                <a:cs typeface="Times New Roman" panose="02020603050405020304"/>
              </a:rPr>
              <a:t>Contd...</a:t>
            </a:r>
            <a:endParaRPr lang="en-US" dirty="0">
              <a:latin typeface="Times New Roman" panose="02020603050405020304"/>
              <a:cs typeface="Times New Roman" panose="02020603050405020304"/>
            </a:endParaRPr>
          </a:p>
        </p:txBody>
      </p:sp>
      <p:sp>
        <p:nvSpPr>
          <p:cNvPr id="3" name="Content Placeholder 2"/>
          <p:cNvSpPr>
            <a:spLocks noGrp="1"/>
          </p:cNvSpPr>
          <p:nvPr>
            <p:ph idx="1"/>
          </p:nvPr>
        </p:nvSpPr>
        <p:spPr/>
        <p:txBody>
          <a:bodyPr vert="horz" lIns="91440" tIns="45720" rIns="91440" bIns="45720" rtlCol="0" anchor="t">
            <a:normAutofit/>
          </a:bodyPr>
          <a:lstStyle/>
          <a:p>
            <a:pPr lvl="1" algn="just"/>
            <a:r>
              <a:rPr lang="en-US" sz="2400" b="1" dirty="0">
                <a:latin typeface="Times New Roman" panose="02020603050405020304"/>
                <a:cs typeface="Times New Roman" panose="02020603050405020304"/>
              </a:rPr>
              <a:t>Specific Objectives</a:t>
            </a:r>
            <a:endParaRPr lang="en-US" sz="2400">
              <a:latin typeface="Times New Roman" panose="02020603050405020304"/>
              <a:ea typeface="+mn-lt"/>
              <a:cs typeface="Times New Roman" panose="02020603050405020304"/>
            </a:endParaRPr>
          </a:p>
          <a:p>
            <a:pPr algn="just"/>
            <a:r>
              <a:rPr lang="en-US" sz="2400" dirty="0">
                <a:latin typeface="Times New Roman" panose="02020603050405020304"/>
                <a:cs typeface="Times New Roman" panose="02020603050405020304"/>
              </a:rPr>
              <a:t>To review the existing system used in paying College fees so that its strength and weaknesses are identified.</a:t>
            </a:r>
            <a:endParaRPr lang="en-US" sz="2400">
              <a:latin typeface="Times New Roman" panose="02020603050405020304"/>
              <a:ea typeface="+mn-lt"/>
              <a:cs typeface="Times New Roman" panose="02020603050405020304"/>
            </a:endParaRPr>
          </a:p>
          <a:p>
            <a:pPr algn="just"/>
            <a:r>
              <a:rPr lang="en-US" sz="2400" dirty="0">
                <a:latin typeface="Times New Roman" panose="02020603050405020304"/>
                <a:cs typeface="Times New Roman" panose="02020603050405020304"/>
              </a:rPr>
              <a:t>To design a new system that enables students and their sponsors to pay College fees online from wherever they are using credit and debit cards.</a:t>
            </a:r>
            <a:endParaRPr lang="en-US" sz="2400">
              <a:latin typeface="Times New Roman" panose="02020603050405020304"/>
              <a:ea typeface="+mn-lt"/>
              <a:cs typeface="Times New Roman" panose="02020603050405020304"/>
            </a:endParaRPr>
          </a:p>
          <a:p>
            <a:pPr algn="just"/>
            <a:r>
              <a:rPr lang="en-US" sz="2400" dirty="0">
                <a:latin typeface="Times New Roman" panose="02020603050405020304"/>
                <a:cs typeface="Times New Roman" panose="02020603050405020304"/>
              </a:rPr>
              <a:t>To implement the prototype of the designed system. </a:t>
            </a:r>
            <a:endParaRPr lang="en-US" sz="2400">
              <a:latin typeface="Times New Roman" panose="02020603050405020304"/>
              <a:ea typeface="+mn-lt"/>
              <a:cs typeface="Times New Roman" panose="02020603050405020304"/>
            </a:endParaRPr>
          </a:p>
          <a:p>
            <a:pPr algn="just"/>
            <a:r>
              <a:rPr lang="en-US" sz="2400" dirty="0">
                <a:latin typeface="Times New Roman" panose="02020603050405020304"/>
                <a:cs typeface="Times New Roman" panose="02020603050405020304"/>
              </a:rPr>
              <a:t>iv. To test and validate the system prototype.</a:t>
            </a:r>
            <a:endParaRPr lang="en-US" sz="2400">
              <a:latin typeface="Times New Roman" panose="02020603050405020304"/>
              <a:ea typeface="+mn-lt"/>
              <a:cs typeface="Times New Roman" panose="02020603050405020304"/>
            </a:endParaRPr>
          </a:p>
          <a:p>
            <a:pPr algn="just"/>
            <a:endParaRPr lang="en-US" sz="2400" dirty="0">
              <a:latin typeface="Times New Roman" panose="02020603050405020304"/>
              <a:cs typeface="Times New Roman" panose="020206030504050203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latin typeface="Times New Roman" panose="02020603050405020304"/>
                <a:cs typeface="Times New Roman" panose="02020603050405020304"/>
              </a:rPr>
              <a:t>Contd...</a:t>
            </a:r>
            <a:endParaRPr lang="en-US" dirty="0">
              <a:latin typeface="Times New Roman" panose="02020603050405020304"/>
              <a:cs typeface="Times New Roman" panose="02020603050405020304"/>
            </a:endParaRPr>
          </a:p>
        </p:txBody>
      </p:sp>
      <p:sp>
        <p:nvSpPr>
          <p:cNvPr id="3" name="Content Placeholder 2"/>
          <p:cNvSpPr>
            <a:spLocks noGrp="1"/>
          </p:cNvSpPr>
          <p:nvPr>
            <p:ph idx="1"/>
          </p:nvPr>
        </p:nvSpPr>
        <p:spPr/>
        <p:txBody>
          <a:bodyPr vert="horz" lIns="91440" tIns="45720" rIns="91440" bIns="45720" rtlCol="0" anchor="t">
            <a:normAutofit/>
          </a:bodyPr>
          <a:lstStyle/>
          <a:p>
            <a:pPr lvl="1" algn="just"/>
            <a:r>
              <a:rPr lang="en-US" sz="2800" b="1" dirty="0">
                <a:latin typeface="Times New Roman" panose="02020603050405020304"/>
                <a:ea typeface="+mn-lt"/>
                <a:cs typeface="+mn-lt"/>
              </a:rPr>
              <a:t> Scope of the Study </a:t>
            </a:r>
            <a:endParaRPr lang="en-US" sz="2800" dirty="0">
              <a:latin typeface="Times New Roman" panose="02020603050405020304"/>
              <a:cs typeface="Times New Roman" panose="02020603050405020304"/>
            </a:endParaRPr>
          </a:p>
          <a:p>
            <a:pPr lvl="1" algn="just"/>
            <a:r>
              <a:rPr lang="en-US" sz="2400" dirty="0">
                <a:latin typeface="Times New Roman" panose="02020603050405020304"/>
                <a:ea typeface="+mn-lt"/>
                <a:cs typeface="+mn-lt"/>
              </a:rPr>
              <a:t>The study was carried out in PSCMRCET and was intended to offer an extra channel for fees payment, through the development of a secure online fees payment system. The study focused on the development of a web based system that allows secure online fees payment for PSCMRCET. The system will be used by students and their sponsors to pay all kinds of College fees online, and by College accounts offices to verify students‟ payments. The system captures financial information after payments are made.</a:t>
            </a:r>
            <a:endParaRPr lang="en-US" sz="2400" dirty="0">
              <a:latin typeface="Times New Roman" panose="02020603050405020304"/>
              <a:cs typeface="Times New Roman" panose="02020603050405020304"/>
            </a:endParaRPr>
          </a:p>
          <a:p>
            <a:pPr algn="just"/>
            <a:endParaRPr lang="en-US" sz="2400" dirty="0">
              <a:latin typeface="Times New Roman" panose="02020603050405020304"/>
              <a:cs typeface="Times New Roman" panose="020206030504050203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latin typeface="Times New Roman" panose="02020603050405020304"/>
                <a:cs typeface="Times New Roman" panose="02020603050405020304"/>
              </a:rPr>
              <a:t>Contd...</a:t>
            </a:r>
            <a:endParaRPr lang="en-US" dirty="0">
              <a:latin typeface="Times New Roman" panose="02020603050405020304"/>
              <a:cs typeface="Times New Roman" panose="02020603050405020304"/>
            </a:endParaRPr>
          </a:p>
        </p:txBody>
      </p:sp>
      <p:sp>
        <p:nvSpPr>
          <p:cNvPr id="3" name="Content Placeholder 2"/>
          <p:cNvSpPr>
            <a:spLocks noGrp="1"/>
          </p:cNvSpPr>
          <p:nvPr>
            <p:ph idx="1"/>
          </p:nvPr>
        </p:nvSpPr>
        <p:spPr/>
        <p:txBody>
          <a:bodyPr vert="horz" lIns="91440" tIns="45720" rIns="91440" bIns="45720" rtlCol="0" anchor="t">
            <a:normAutofit/>
          </a:bodyPr>
          <a:lstStyle/>
          <a:p>
            <a:pPr lvl="1" algn="just"/>
            <a:r>
              <a:rPr lang="en-US" sz="2800" b="1" dirty="0">
                <a:latin typeface="Times New Roman" panose="02020603050405020304"/>
                <a:ea typeface="+mn-lt"/>
                <a:cs typeface="+mn-lt"/>
              </a:rPr>
              <a:t>Significance </a:t>
            </a:r>
            <a:endParaRPr lang="en-US" sz="2800">
              <a:latin typeface="Times New Roman" panose="02020603050405020304"/>
              <a:cs typeface="Times New Roman" panose="02020603050405020304"/>
            </a:endParaRPr>
          </a:p>
          <a:p>
            <a:pPr algn="just"/>
            <a:r>
              <a:rPr lang="en-US" sz="2400" dirty="0">
                <a:latin typeface="Times New Roman" panose="02020603050405020304"/>
                <a:ea typeface="+mn-lt"/>
                <a:cs typeface="+mn-lt"/>
              </a:rPr>
              <a:t>Literature asserts that, for nearly every business, the simple act of collecting payments from consumers is actually quite complex and yet organizations want to make it easy and convenient for customers to pay, so they offer multiple choices of payment types and channels. (PSCMRCET, 2008). Therefore, this project proposed the development of an alternative platform that enables students and their sponsors securely pay College fees online from wherever they are using credit and debit cards.</a:t>
            </a:r>
            <a:endParaRPr lang="en-US" sz="2400">
              <a:latin typeface="Times New Roman" panose="02020603050405020304"/>
              <a:cs typeface="Times New Roman" panose="020206030504050203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latin typeface="Times New Roman" panose="02020603050405020304"/>
                <a:cs typeface="Times New Roman" panose="02020603050405020304"/>
              </a:rPr>
              <a:t>Contd...</a:t>
            </a:r>
            <a:endParaRPr lang="en-US" dirty="0">
              <a:latin typeface="Times New Roman" panose="02020603050405020304"/>
              <a:cs typeface="Times New Roman" panose="02020603050405020304"/>
            </a:endParaRPr>
          </a:p>
        </p:txBody>
      </p:sp>
      <p:sp>
        <p:nvSpPr>
          <p:cNvPr id="3" name="Content Placeholder 2"/>
          <p:cNvSpPr>
            <a:spLocks noGrp="1"/>
          </p:cNvSpPr>
          <p:nvPr>
            <p:ph idx="1"/>
          </p:nvPr>
        </p:nvSpPr>
        <p:spPr/>
        <p:txBody>
          <a:bodyPr vert="horz" lIns="91440" tIns="45720" rIns="91440" bIns="45720" rtlCol="0" anchor="t">
            <a:normAutofit/>
          </a:bodyPr>
          <a:lstStyle/>
          <a:p>
            <a:pPr algn="just"/>
            <a:r>
              <a:rPr lang="en-US" sz="2400" dirty="0">
                <a:latin typeface="Times New Roman" panose="02020603050405020304"/>
                <a:cs typeface="Times New Roman" panose="02020603050405020304"/>
              </a:rPr>
              <a:t> This will reduce the lengthy queues, and congestion at banks for payments. Further still, the project will also help to reduce the number of students that currently miss sitting their tests and examinations while waiting to reach bank counters to make payments. Sponsors of students, especially those abroad, will save money and time since it will no longer necessitate them to first transfer money to students before it is paid to the College.</a:t>
            </a:r>
            <a:endParaRPr lang="en-US" sz="2400">
              <a:latin typeface="Times New Roman" panose="02020603050405020304"/>
              <a:ea typeface="+mn-lt"/>
              <a:cs typeface="Times New Roman" panose="02020603050405020304"/>
            </a:endParaRPr>
          </a:p>
          <a:p>
            <a:pPr algn="just"/>
            <a:endParaRPr lang="en-US" sz="2400" dirty="0">
              <a:latin typeface="Times New Roman" panose="02020603050405020304"/>
              <a:cs typeface="Times New Roman" panose="020206030504050203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requirements</a:t>
            </a:r>
            <a:endParaRPr lang="en-US" dirty="0"/>
          </a:p>
        </p:txBody>
      </p:sp>
      <p:graphicFrame>
        <p:nvGraphicFramePr>
          <p:cNvPr id="5" name="Content Placeholder 4"/>
          <p:cNvGraphicFramePr>
            <a:graphicFrameLocks noGrp="1"/>
          </p:cNvGraphicFramePr>
          <p:nvPr>
            <p:ph idx="1"/>
          </p:nvPr>
        </p:nvGraphicFramePr>
        <p:xfrm>
          <a:off x="685800" y="2193925"/>
          <a:ext cx="10820400" cy="3931920"/>
        </p:xfrm>
        <a:graphic>
          <a:graphicData uri="http://schemas.openxmlformats.org/drawingml/2006/table">
            <a:tbl>
              <a:tblPr firstRow="1" bandRow="1">
                <a:tableStyleId>{5C22544A-7EE6-4342-B048-85BDC9FD1C3A}</a:tableStyleId>
              </a:tblPr>
              <a:tblGrid>
                <a:gridCol w="2705100"/>
                <a:gridCol w="2705100"/>
                <a:gridCol w="2705100"/>
                <a:gridCol w="2705100"/>
              </a:tblGrid>
              <a:tr h="0">
                <a:tc>
                  <a:txBody>
                    <a:bodyPr/>
                    <a:lstStyle/>
                    <a:p>
                      <a:pPr fontAlgn="t"/>
                      <a:endParaRPr lang="en-US" dirty="0">
                        <a:effectLst/>
                      </a:endParaRPr>
                    </a:p>
                  </a:txBody>
                  <a:tcPr/>
                </a:tc>
                <a:tc>
                  <a:txBody>
                    <a:bodyPr/>
                    <a:lstStyle/>
                    <a:p>
                      <a:pPr fontAlgn="t"/>
                      <a:r>
                        <a:rPr lang="en-US" dirty="0">
                          <a:effectLst/>
                        </a:rPr>
                        <a:t>Windows requirements</a:t>
                      </a:r>
                      <a:endParaRPr lang="en-US" dirty="0">
                        <a:effectLst/>
                      </a:endParaRPr>
                    </a:p>
                  </a:txBody>
                  <a:tcPr/>
                </a:tc>
                <a:tc>
                  <a:txBody>
                    <a:bodyPr/>
                    <a:lstStyle/>
                    <a:p>
                      <a:pPr fontAlgn="t"/>
                      <a:r>
                        <a:rPr lang="en-US" dirty="0">
                          <a:effectLst/>
                        </a:rPr>
                        <a:t>Mac requirements</a:t>
                      </a:r>
                      <a:endParaRPr lang="en-US" dirty="0">
                        <a:effectLst/>
                      </a:endParaRPr>
                    </a:p>
                  </a:txBody>
                  <a:tcPr/>
                </a:tc>
                <a:tc>
                  <a:txBody>
                    <a:bodyPr/>
                    <a:lstStyle/>
                    <a:p>
                      <a:pPr fontAlgn="t"/>
                      <a:r>
                        <a:rPr lang="en-US" dirty="0">
                          <a:effectLst/>
                        </a:rPr>
                        <a:t>Linux requirements</a:t>
                      </a:r>
                      <a:endParaRPr lang="en-US" dirty="0">
                        <a:effectLst/>
                      </a:endParaRPr>
                    </a:p>
                  </a:txBody>
                  <a:tcPr/>
                </a:tc>
              </a:tr>
              <a:tr h="0">
                <a:tc>
                  <a:txBody>
                    <a:bodyPr/>
                    <a:lstStyle/>
                    <a:p>
                      <a:pPr fontAlgn="t"/>
                      <a:r>
                        <a:rPr lang="en-US" dirty="0">
                          <a:effectLst/>
                        </a:rPr>
                        <a:t>Operating system</a:t>
                      </a:r>
                      <a:endParaRPr lang="en-US" dirty="0">
                        <a:effectLst/>
                      </a:endParaRPr>
                    </a:p>
                  </a:txBody>
                  <a:tcPr/>
                </a:tc>
                <a:tc>
                  <a:txBody>
                    <a:bodyPr/>
                    <a:lstStyle/>
                    <a:p>
                      <a:pPr fontAlgn="t"/>
                      <a:r>
                        <a:rPr lang="en-US" dirty="0">
                          <a:effectLst/>
                        </a:rPr>
                        <a:t>Windows 8 or later</a:t>
                      </a:r>
                      <a:endParaRPr lang="en-US" dirty="0">
                        <a:effectLst/>
                      </a:endParaRPr>
                    </a:p>
                  </a:txBody>
                  <a:tcPr/>
                </a:tc>
                <a:tc>
                  <a:txBody>
                    <a:bodyPr/>
                    <a:lstStyle/>
                    <a:p>
                      <a:pPr fontAlgn="t"/>
                      <a:r>
                        <a:rPr lang="en-US" dirty="0">
                          <a:effectLst/>
                        </a:rPr>
                        <a:t>macOS Sierra 10.12 or later</a:t>
                      </a:r>
                      <a:endParaRPr lang="en-US" dirty="0">
                        <a:effectLst/>
                      </a:endParaRPr>
                    </a:p>
                  </a:txBody>
                  <a:tcPr/>
                </a:tc>
                <a:tc>
                  <a:txBody>
                    <a:bodyPr/>
                    <a:lstStyle/>
                    <a:p>
                      <a:pPr fontAlgn="t"/>
                      <a:r>
                        <a:rPr lang="en-US" dirty="0">
                          <a:effectLst/>
                        </a:rPr>
                        <a:t>64-bit</a:t>
                      </a:r>
                      <a:br>
                        <a:rPr lang="en-US" dirty="0">
                          <a:effectLst/>
                        </a:rPr>
                      </a:br>
                      <a:r>
                        <a:rPr lang="en-US" dirty="0">
                          <a:effectLst/>
                        </a:rPr>
                        <a:t>Ubuntu 14.04+,</a:t>
                      </a:r>
                      <a:br>
                        <a:rPr lang="en-US" dirty="0">
                          <a:effectLst/>
                        </a:rPr>
                      </a:br>
                      <a:r>
                        <a:rPr lang="en-US" dirty="0">
                          <a:effectLst/>
                        </a:rPr>
                        <a:t>Debian 8+,</a:t>
                      </a:r>
                      <a:br>
                        <a:rPr lang="en-US" dirty="0">
                          <a:effectLst/>
                        </a:rPr>
                      </a:br>
                      <a:r>
                        <a:rPr lang="en-US" dirty="0">
                          <a:effectLst/>
                        </a:rPr>
                        <a:t>openSUSE 13.3+, or</a:t>
                      </a:r>
                      <a:br>
                        <a:rPr lang="en-US" dirty="0">
                          <a:effectLst/>
                        </a:rPr>
                      </a:br>
                      <a:r>
                        <a:rPr lang="en-US" dirty="0">
                          <a:effectLst/>
                        </a:rPr>
                        <a:t>Fedora Linux 24+</a:t>
                      </a:r>
                      <a:endParaRPr lang="en-US" dirty="0">
                        <a:effectLst/>
                      </a:endParaRPr>
                    </a:p>
                  </a:txBody>
                  <a:tcPr/>
                </a:tc>
              </a:tr>
              <a:tr h="0">
                <a:tc>
                  <a:txBody>
                    <a:bodyPr/>
                    <a:lstStyle/>
                    <a:p>
                      <a:pPr fontAlgn="t"/>
                      <a:r>
                        <a:rPr lang="en-US" dirty="0">
                          <a:effectLst/>
                        </a:rPr>
                        <a:t>Processor</a:t>
                      </a:r>
                      <a:endParaRPr lang="en-US" dirty="0">
                        <a:effectLst/>
                      </a:endParaRPr>
                    </a:p>
                  </a:txBody>
                  <a:tcPr/>
                </a:tc>
                <a:tc>
                  <a:txBody>
                    <a:bodyPr/>
                    <a:lstStyle/>
                    <a:p>
                      <a:pPr fontAlgn="t"/>
                      <a:r>
                        <a:rPr lang="en-US" dirty="0">
                          <a:effectLst/>
                        </a:rPr>
                        <a:t>Intel Pentium 4 or later</a:t>
                      </a:r>
                      <a:endParaRPr lang="en-US" dirty="0">
                        <a:effectLst/>
                      </a:endParaRPr>
                    </a:p>
                  </a:txBody>
                  <a:tcPr/>
                </a:tc>
                <a:tc>
                  <a:txBody>
                    <a:bodyPr/>
                    <a:lstStyle/>
                    <a:p>
                      <a:pPr fontAlgn="t"/>
                      <a:r>
                        <a:rPr lang="en-US" dirty="0">
                          <a:effectLst/>
                        </a:rPr>
                        <a:t>Intel</a:t>
                      </a:r>
                      <a:endParaRPr lang="en-US" dirty="0">
                        <a:effectLst/>
                      </a:endParaRPr>
                    </a:p>
                  </a:txBody>
                  <a:tcPr/>
                </a:tc>
                <a:tc>
                  <a:txBody>
                    <a:bodyPr/>
                    <a:lstStyle/>
                    <a:p>
                      <a:pPr fontAlgn="t"/>
                      <a:r>
                        <a:rPr lang="en-US" dirty="0">
                          <a:effectLst/>
                        </a:rPr>
                        <a:t>Intel Pentium 4 or later</a:t>
                      </a:r>
                      <a:endParaRPr lang="en-US" dirty="0">
                        <a:effectLst/>
                      </a:endParaRPr>
                    </a:p>
                  </a:txBody>
                  <a:tcPr/>
                </a:tc>
              </a:tr>
              <a:tr h="0">
                <a:tc>
                  <a:txBody>
                    <a:bodyPr/>
                    <a:lstStyle/>
                    <a:p>
                      <a:pPr fontAlgn="t"/>
                      <a:r>
                        <a:rPr lang="en-US" dirty="0">
                          <a:effectLst/>
                        </a:rPr>
                        <a:t>Memory</a:t>
                      </a:r>
                      <a:endParaRPr lang="en-US" dirty="0">
                        <a:effectLst/>
                      </a:endParaRPr>
                    </a:p>
                  </a:txBody>
                  <a:tcPr/>
                </a:tc>
                <a:tc gridSpan="3">
                  <a:txBody>
                    <a:bodyPr/>
                    <a:lstStyle/>
                    <a:p>
                      <a:pPr fontAlgn="t"/>
                      <a:r>
                        <a:rPr lang="en-US" dirty="0">
                          <a:effectLst/>
                        </a:rPr>
                        <a:t>2 GB minimum, 4 GB recommended</a:t>
                      </a:r>
                      <a:endParaRPr lang="en-US" dirty="0">
                        <a:effectLst/>
                      </a:endParaRPr>
                    </a:p>
                  </a:txBody>
                  <a:tcPr/>
                </a:tc>
                <a:tc hMerge="1">
                  <a:tcPr/>
                </a:tc>
                <a:tc hMerge="1">
                  <a:tcPr/>
                </a:tc>
              </a:tr>
              <a:tr h="0">
                <a:tc>
                  <a:txBody>
                    <a:bodyPr/>
                    <a:lstStyle/>
                    <a:p>
                      <a:pPr fontAlgn="t"/>
                      <a:r>
                        <a:rPr lang="en-US" dirty="0">
                          <a:effectLst/>
                        </a:rPr>
                        <a:t>Screen resolution</a:t>
                      </a:r>
                      <a:endParaRPr lang="en-US" dirty="0">
                        <a:effectLst/>
                      </a:endParaRPr>
                    </a:p>
                  </a:txBody>
                  <a:tcPr/>
                </a:tc>
                <a:tc gridSpan="3">
                  <a:txBody>
                    <a:bodyPr/>
                    <a:lstStyle/>
                    <a:p>
                      <a:pPr fontAlgn="t"/>
                      <a:r>
                        <a:rPr lang="en-US" dirty="0">
                          <a:effectLst/>
                        </a:rPr>
                        <a:t>1280x1024 or larger</a:t>
                      </a:r>
                      <a:endParaRPr lang="en-US" dirty="0">
                        <a:effectLst/>
                      </a:endParaRPr>
                    </a:p>
                  </a:txBody>
                  <a:tcPr/>
                </a:tc>
                <a:tc hMerge="1">
                  <a:tcPr/>
                </a:tc>
                <a:tc hMerge="1">
                  <a:tcPr/>
                </a:tc>
              </a:tr>
              <a:tr h="0">
                <a:tc>
                  <a:txBody>
                    <a:bodyPr/>
                    <a:lstStyle/>
                    <a:p>
                      <a:pPr fontAlgn="t"/>
                      <a:r>
                        <a:rPr lang="en-US" dirty="0">
                          <a:effectLst/>
                        </a:rPr>
                        <a:t>Application window size</a:t>
                      </a:r>
                      <a:endParaRPr lang="en-US" dirty="0">
                        <a:effectLst/>
                      </a:endParaRPr>
                    </a:p>
                  </a:txBody>
                  <a:tcPr/>
                </a:tc>
                <a:tc gridSpan="3">
                  <a:txBody>
                    <a:bodyPr/>
                    <a:lstStyle/>
                    <a:p>
                      <a:pPr fontAlgn="t"/>
                      <a:r>
                        <a:rPr lang="en-US" dirty="0">
                          <a:effectLst/>
                        </a:rPr>
                        <a:t>1024x680 or larger</a:t>
                      </a:r>
                      <a:endParaRPr lang="en-US" dirty="0">
                        <a:effectLst/>
                      </a:endParaRPr>
                    </a:p>
                  </a:txBody>
                  <a:tcPr/>
                </a:tc>
                <a:tc hMerge="1">
                  <a:tcPr/>
                </a:tc>
                <a:tc hMerge="1">
                  <a:tcPr/>
                </a:tc>
              </a:tr>
              <a:tr h="0">
                <a:tc>
                  <a:txBody>
                    <a:bodyPr/>
                    <a:lstStyle/>
                    <a:p>
                      <a:pPr fontAlgn="t"/>
                      <a:r>
                        <a:rPr lang="en-US" dirty="0">
                          <a:effectLst/>
                        </a:rPr>
                        <a:t>Internet connection</a:t>
                      </a:r>
                      <a:endParaRPr lang="en-US" dirty="0">
                        <a:effectLst/>
                      </a:endParaRPr>
                    </a:p>
                  </a:txBody>
                  <a:tcPr/>
                </a:tc>
                <a:tc gridSpan="3">
                  <a:txBody>
                    <a:bodyPr/>
                    <a:lstStyle/>
                    <a:p>
                      <a:pPr fontAlgn="t"/>
                      <a:r>
                        <a:rPr lang="en-US" dirty="0">
                          <a:effectLst/>
                        </a:rPr>
                        <a:t>Required</a:t>
                      </a:r>
                      <a:endParaRPr lang="en-US" dirty="0">
                        <a:effectLst/>
                      </a:endParaRPr>
                    </a:p>
                  </a:txBody>
                  <a:tcPr/>
                </a:tc>
                <a:tc hMerge="1">
                  <a:tcPr/>
                </a:tc>
                <a:tc hMerge="1">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latin typeface="Times New Roman" panose="02020603050405020304"/>
                <a:cs typeface="Times New Roman" panose="02020603050405020304"/>
              </a:rPr>
              <a:t>Software requirements</a:t>
            </a:r>
            <a:endParaRPr lang="en-US" dirty="0">
              <a:latin typeface="Times New Roman" panose="02020603050405020304"/>
              <a:cs typeface="Times New Roman" panose="02020603050405020304"/>
            </a:endParaRPr>
          </a:p>
        </p:txBody>
      </p:sp>
      <p:sp>
        <p:nvSpPr>
          <p:cNvPr id="3" name="Content Placeholder 2"/>
          <p:cNvSpPr>
            <a:spLocks noGrp="1"/>
          </p:cNvSpPr>
          <p:nvPr>
            <p:ph idx="1"/>
          </p:nvPr>
        </p:nvSpPr>
        <p:spPr/>
        <p:txBody>
          <a:bodyPr vert="horz" lIns="91440" tIns="45720" rIns="91440" bIns="45720" rtlCol="0" anchor="t">
            <a:normAutofit/>
          </a:bodyPr>
          <a:lstStyle/>
          <a:p>
            <a:pPr algn="just"/>
            <a:r>
              <a:rPr lang="en-US" sz="2400" dirty="0">
                <a:latin typeface="Times New Roman" panose="02020603050405020304"/>
                <a:ea typeface="+mn-lt"/>
                <a:cs typeface="+mn-lt"/>
              </a:rPr>
              <a:t>Aside from a computer and an internet connection, most of the tools you need to build a website are </a:t>
            </a:r>
            <a:r>
              <a:rPr lang="en-US" sz="2400" dirty="0">
                <a:latin typeface="Times New Roman" panose="02020603050405020304"/>
                <a:ea typeface="+mn-lt"/>
                <a:cs typeface="+mn-lt"/>
                <a:hlinkClick r:id="rId1"/>
              </a:rPr>
              <a:t>software programs</a:t>
            </a:r>
            <a:r>
              <a:rPr lang="en-US" sz="2400" dirty="0">
                <a:latin typeface="Times New Roman" panose="02020603050405020304"/>
                <a:ea typeface="+mn-lt"/>
                <a:cs typeface="+mn-lt"/>
              </a:rPr>
              <a:t>, some of which may already be on your computer. You need a text or HTML editor, a graphics editor, web browsers, and an FTP client to upload files to your web server.</a:t>
            </a:r>
            <a:endParaRPr lang="en-US" sz="2400" dirty="0">
              <a:latin typeface="Times New Roman" panose="02020603050405020304"/>
              <a:cs typeface="Times New Roman" panose="02020603050405020304"/>
            </a:endParaRPr>
          </a:p>
          <a:p>
            <a:pPr algn="just"/>
            <a:r>
              <a:rPr lang="en-US" sz="2400" dirty="0">
                <a:latin typeface="Times New Roman" panose="02020603050405020304"/>
                <a:cs typeface="Times New Roman" panose="02020603050405020304"/>
              </a:rPr>
              <a:t>1. File Explorer</a:t>
            </a:r>
            <a:endParaRPr lang="en-US" sz="2400" dirty="0">
              <a:latin typeface="Times New Roman" panose="02020603050405020304"/>
              <a:cs typeface="Times New Roman" panose="02020603050405020304"/>
            </a:endParaRPr>
          </a:p>
          <a:p>
            <a:pPr algn="just"/>
            <a:r>
              <a:rPr lang="en-US" sz="2400" dirty="0">
                <a:latin typeface="Times New Roman" panose="02020603050405020304"/>
                <a:cs typeface="Times New Roman" panose="02020603050405020304"/>
              </a:rPr>
              <a:t>2. Notepad, Sublime, VSCode.</a:t>
            </a:r>
            <a:endParaRPr lang="en-US" sz="2400" dirty="0">
              <a:latin typeface="Times New Roman" panose="02020603050405020304"/>
              <a:cs typeface="Times New Roman" panose="02020603050405020304"/>
            </a:endParaRPr>
          </a:p>
          <a:p>
            <a:pPr algn="just"/>
            <a:r>
              <a:rPr lang="en-US" sz="2400" dirty="0">
                <a:latin typeface="Times New Roman" panose="02020603050405020304"/>
                <a:cs typeface="Times New Roman" panose="02020603050405020304"/>
              </a:rPr>
              <a:t>3. Chrome</a:t>
            </a:r>
            <a:endParaRPr lang="en-US" sz="2400" dirty="0">
              <a:latin typeface="Times New Roman" panose="02020603050405020304"/>
              <a:cs typeface="Times New Roman" panose="02020603050405020304"/>
            </a:endParaRPr>
          </a:p>
          <a:p>
            <a:pPr algn="just"/>
            <a:r>
              <a:rPr lang="en-US" sz="2400" dirty="0">
                <a:latin typeface="Times New Roman" panose="02020603050405020304"/>
                <a:cs typeface="Times New Roman" panose="02020603050405020304"/>
              </a:rPr>
              <a:t>4. XAMPP Server.</a:t>
            </a:r>
            <a:endParaRPr lang="en-US" sz="2400" dirty="0">
              <a:latin typeface="Times New Roman" panose="02020603050405020304"/>
              <a:cs typeface="Times New Roman" panose="020206030504050203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system</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pPr algn="just"/>
            <a:r>
              <a:rPr lang="en-US" sz="2400" dirty="0">
                <a:latin typeface="Times New Roman" panose="02020603050405020304"/>
                <a:cs typeface="Times New Roman" panose="02020603050405020304"/>
              </a:rPr>
              <a:t>Manual payment takes time</a:t>
            </a:r>
            <a:endParaRPr lang="en-US" sz="2400" dirty="0">
              <a:latin typeface="Times New Roman" panose="02020603050405020304"/>
              <a:cs typeface="Times New Roman" panose="02020603050405020304"/>
            </a:endParaRPr>
          </a:p>
          <a:p>
            <a:pPr algn="just"/>
            <a:r>
              <a:rPr lang="en-US" sz="2400" dirty="0">
                <a:latin typeface="Times New Roman" panose="02020603050405020304"/>
                <a:cs typeface="Times New Roman" panose="02020603050405020304"/>
              </a:rPr>
              <a:t>To stand in a queue and pay the fee </a:t>
            </a:r>
            <a:endParaRPr lang="en-US" sz="2400" dirty="0">
              <a:latin typeface="Times New Roman" panose="02020603050405020304"/>
              <a:cs typeface="Times New Roman" panose="02020603050405020304"/>
            </a:endParaRPr>
          </a:p>
          <a:p>
            <a:pPr algn="just"/>
            <a:r>
              <a:rPr lang="en-US" sz="2400" dirty="0">
                <a:latin typeface="Times New Roman" panose="02020603050405020304"/>
                <a:cs typeface="Times New Roman" panose="02020603050405020304"/>
              </a:rPr>
              <a:t>Any college students has to stand in cash counters.</a:t>
            </a:r>
            <a:endParaRPr lang="en-US" sz="2400" dirty="0">
              <a:latin typeface="Times New Roman" panose="02020603050405020304"/>
              <a:cs typeface="Times New Roman" panose="02020603050405020304"/>
            </a:endParaRPr>
          </a:p>
          <a:p>
            <a:pPr algn="just"/>
            <a:r>
              <a:rPr lang="en-US" sz="2400" dirty="0">
                <a:latin typeface="Times New Roman" panose="02020603050405020304"/>
                <a:cs typeface="Times New Roman" panose="02020603050405020304"/>
              </a:rPr>
              <a:t>If the last date to pay any other fee the students will struggle.</a:t>
            </a:r>
            <a:endParaRPr lang="en-US" sz="2400" dirty="0">
              <a:latin typeface="Times New Roman" panose="02020603050405020304"/>
              <a:cs typeface="Times New Roman" panose="02020603050405020304"/>
            </a:endParaRPr>
          </a:p>
          <a:p>
            <a:pPr algn="just"/>
            <a:r>
              <a:rPr lang="en-US" sz="2400" dirty="0">
                <a:latin typeface="Times New Roman" panose="02020603050405020304"/>
                <a:cs typeface="Times New Roman" panose="02020603050405020304"/>
              </a:rPr>
              <a:t>They cannot pay at until the last date.</a:t>
            </a:r>
            <a:endParaRPr lang="en-US" sz="2400" dirty="0">
              <a:latin typeface="Times New Roman" panose="02020603050405020304"/>
              <a:cs typeface="Times New Roman" panose="02020603050405020304"/>
            </a:endParaRPr>
          </a:p>
          <a:p>
            <a:pPr algn="just"/>
            <a:r>
              <a:rPr lang="en-US" sz="2400" dirty="0">
                <a:latin typeface="Times New Roman" panose="02020603050405020304"/>
                <a:cs typeface="Times New Roman" panose="02020603050405020304"/>
              </a:rPr>
              <a:t>Then they have to pay the extra fee after the last date.</a:t>
            </a:r>
            <a:endParaRPr lang="en-US" sz="2400" dirty="0">
              <a:latin typeface="Times New Roman" panose="02020603050405020304"/>
              <a:cs typeface="Times New Roman" panose="02020603050405020304"/>
            </a:endParaRPr>
          </a:p>
          <a:p>
            <a:pPr marL="0" indent="0">
              <a:buNone/>
            </a:pPr>
            <a:endParaRPr lang="en-US"/>
          </a:p>
          <a:p>
            <a:pPr marL="0" indent="0">
              <a:buNone/>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system</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pPr marL="457200" indent="-457200" algn="just">
              <a:buAutoNum type="arabicPeriod"/>
            </a:pPr>
            <a:r>
              <a:rPr lang="en-US" b="1" dirty="0">
                <a:latin typeface="Times New Roman" panose="02020603050405020304"/>
                <a:ea typeface="+mn-lt"/>
                <a:cs typeface="+mn-lt"/>
              </a:rPr>
              <a:t>Ensures the timely payment of fees</a:t>
            </a:r>
            <a:endParaRPr lang="en-US" dirty="0">
              <a:latin typeface="Times New Roman" panose="02020603050405020304"/>
              <a:ea typeface="+mn-lt"/>
              <a:cs typeface="Times New Roman" panose="02020603050405020304"/>
            </a:endParaRPr>
          </a:p>
          <a:p>
            <a:pPr marL="457200" indent="-457200" algn="just">
              <a:buAutoNum type="arabicPeriod"/>
            </a:pPr>
            <a:r>
              <a:rPr lang="en-US" b="1" dirty="0">
                <a:latin typeface="Times New Roman" panose="02020603050405020304"/>
                <a:ea typeface="+mn-lt"/>
                <a:cs typeface="+mn-lt"/>
              </a:rPr>
              <a:t>Convenient and saves time</a:t>
            </a:r>
            <a:endParaRPr lang="en-US" dirty="0">
              <a:latin typeface="Times New Roman" panose="02020603050405020304"/>
              <a:cs typeface="Times New Roman" panose="02020603050405020304"/>
            </a:endParaRPr>
          </a:p>
          <a:p>
            <a:pPr marL="457200" indent="-457200" algn="just">
              <a:buAutoNum type="arabicPeriod"/>
            </a:pPr>
            <a:r>
              <a:rPr lang="en-US" b="1" dirty="0">
                <a:latin typeface="Times New Roman" panose="02020603050405020304"/>
                <a:ea typeface="+mn-lt"/>
                <a:cs typeface="+mn-lt"/>
              </a:rPr>
              <a:t>Facilitates in paperless administration and office work</a:t>
            </a:r>
            <a:endParaRPr lang="en-US" dirty="0">
              <a:latin typeface="Times New Roman" panose="02020603050405020304"/>
              <a:ea typeface="+mn-lt"/>
              <a:cs typeface="Times New Roman" panose="02020603050405020304"/>
            </a:endParaRPr>
          </a:p>
          <a:p>
            <a:pPr marL="457200" indent="-457200" algn="just">
              <a:buAutoNum type="arabicPeriod"/>
            </a:pPr>
            <a:r>
              <a:rPr lang="en-US" b="1" dirty="0">
                <a:latin typeface="Times New Roman" panose="02020603050405020304"/>
                <a:ea typeface="+mn-lt"/>
                <a:cs typeface="+mn-lt"/>
              </a:rPr>
              <a:t>Safe from harmful pathogens and germs</a:t>
            </a:r>
            <a:endParaRPr lang="en-US" dirty="0">
              <a:latin typeface="Times New Roman" panose="02020603050405020304"/>
              <a:ea typeface="+mn-lt"/>
              <a:cs typeface="Times New Roman" panose="02020603050405020304"/>
            </a:endParaRPr>
          </a:p>
          <a:p>
            <a:pPr marL="457200" indent="-457200" algn="just">
              <a:buAutoNum type="arabicPeriod"/>
            </a:pPr>
            <a:r>
              <a:rPr lang="en-US" b="1" dirty="0">
                <a:latin typeface="Times New Roman" panose="02020603050405020304"/>
                <a:ea typeface="+mn-lt"/>
                <a:cs typeface="+mn-lt"/>
              </a:rPr>
              <a:t>User friendly</a:t>
            </a:r>
            <a:endParaRPr lang="en-US" dirty="0">
              <a:latin typeface="Times New Roman" panose="02020603050405020304"/>
              <a:ea typeface="+mn-lt"/>
              <a:cs typeface="Times New Roman" panose="02020603050405020304"/>
            </a:endParaRPr>
          </a:p>
          <a:p>
            <a:pPr marL="457200" indent="-457200" algn="just">
              <a:buAutoNum type="arabicPeriod"/>
            </a:pPr>
            <a:r>
              <a:rPr lang="en-US" b="1" dirty="0">
                <a:latin typeface="Times New Roman" panose="02020603050405020304"/>
                <a:ea typeface="+mn-lt"/>
                <a:cs typeface="+mn-lt"/>
              </a:rPr>
              <a:t>Provides greater value for money</a:t>
            </a:r>
            <a:endParaRPr lang="en-US" dirty="0">
              <a:latin typeface="Times New Roman" panose="02020603050405020304"/>
              <a:ea typeface="+mn-lt"/>
              <a:cs typeface="Times New Roman" panose="02020603050405020304"/>
            </a:endParaRPr>
          </a:p>
          <a:p>
            <a:pPr marL="457200" indent="-457200" algn="just">
              <a:buAutoNum type="arabicPeriod"/>
            </a:pPr>
            <a:r>
              <a:rPr lang="en-US" b="1" dirty="0">
                <a:latin typeface="Times New Roman" panose="02020603050405020304"/>
                <a:ea typeface="+mn-lt"/>
                <a:cs typeface="+mn-lt"/>
              </a:rPr>
              <a:t>Enables better recording and tracking</a:t>
            </a:r>
            <a:endParaRPr lang="en-US" dirty="0">
              <a:latin typeface="Times New Roman" panose="02020603050405020304"/>
              <a:ea typeface="+mn-lt"/>
              <a:cs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2800" dirty="0">
                <a:latin typeface="Times New Roman" panose="02020603050405020304"/>
                <a:cs typeface="Times New Roman" panose="02020603050405020304"/>
              </a:rPr>
              <a:t>                            CONTENTS</a:t>
            </a:r>
            <a:endParaRPr lang="en-US">
              <a:latin typeface="Times New Roman" panose="02020603050405020304"/>
              <a:cs typeface="Times New Roman" panose="02020603050405020304"/>
            </a:endParaRPr>
          </a:p>
        </p:txBody>
      </p:sp>
      <p:sp>
        <p:nvSpPr>
          <p:cNvPr id="3" name="Content Placeholder 2"/>
          <p:cNvSpPr>
            <a:spLocks noGrp="1"/>
          </p:cNvSpPr>
          <p:nvPr>
            <p:ph idx="1"/>
          </p:nvPr>
        </p:nvSpPr>
        <p:spPr/>
        <p:txBody>
          <a:bodyPr vert="horz" lIns="91440" tIns="45720" rIns="91440" bIns="45720" rtlCol="0" anchor="t">
            <a:normAutofit lnSpcReduction="10000"/>
          </a:bodyPr>
          <a:lstStyle/>
          <a:p>
            <a:pPr marL="457200" indent="-457200" algn="just">
              <a:buAutoNum type="arabicPeriod"/>
            </a:pPr>
            <a:r>
              <a:rPr lang="en-US" dirty="0">
                <a:latin typeface="Times New Roman" panose="02020603050405020304"/>
                <a:cs typeface="Times New Roman" panose="02020603050405020304"/>
              </a:rPr>
              <a:t>ABSTRACT</a:t>
            </a:r>
            <a:endParaRPr lang="en-US" dirty="0">
              <a:latin typeface="Times New Roman" panose="02020603050405020304"/>
              <a:cs typeface="Times New Roman" panose="02020603050405020304"/>
            </a:endParaRPr>
          </a:p>
          <a:p>
            <a:pPr marL="457200" indent="-457200" algn="just">
              <a:buAutoNum type="arabicPeriod"/>
            </a:pPr>
            <a:r>
              <a:rPr lang="en-US" dirty="0">
                <a:latin typeface="Times New Roman" panose="02020603050405020304"/>
                <a:cs typeface="Times New Roman" panose="02020603050405020304"/>
              </a:rPr>
              <a:t>INTRODUCTION</a:t>
            </a:r>
            <a:endParaRPr lang="en-US" dirty="0">
              <a:latin typeface="Times New Roman" panose="02020603050405020304"/>
              <a:cs typeface="Times New Roman" panose="02020603050405020304"/>
            </a:endParaRPr>
          </a:p>
          <a:p>
            <a:pPr marL="457200" indent="-457200" algn="just">
              <a:buAutoNum type="arabicPeriod"/>
            </a:pPr>
            <a:r>
              <a:rPr lang="en-US" dirty="0">
                <a:latin typeface="Times New Roman" panose="02020603050405020304"/>
                <a:cs typeface="Times New Roman" panose="02020603050405020304"/>
              </a:rPr>
              <a:t>HARDWARE REQUIREMENTS</a:t>
            </a:r>
            <a:endParaRPr lang="en-US" dirty="0">
              <a:latin typeface="Times New Roman" panose="02020603050405020304"/>
              <a:cs typeface="Times New Roman" panose="02020603050405020304"/>
            </a:endParaRPr>
          </a:p>
          <a:p>
            <a:pPr marL="457200" indent="-457200" algn="just">
              <a:buAutoNum type="arabicPeriod"/>
            </a:pPr>
            <a:r>
              <a:rPr lang="en-US" dirty="0">
                <a:latin typeface="Times New Roman" panose="02020603050405020304"/>
                <a:cs typeface="Times New Roman" panose="02020603050405020304"/>
              </a:rPr>
              <a:t>SOFTWARE REQUIREMENTS</a:t>
            </a:r>
            <a:endParaRPr lang="en-US" dirty="0">
              <a:latin typeface="Times New Roman" panose="02020603050405020304"/>
              <a:cs typeface="Times New Roman" panose="02020603050405020304"/>
            </a:endParaRPr>
          </a:p>
          <a:p>
            <a:pPr marL="457200" indent="-457200" algn="just">
              <a:buAutoNum type="arabicPeriod"/>
            </a:pPr>
            <a:r>
              <a:rPr lang="en-US" dirty="0">
                <a:latin typeface="Times New Roman" panose="02020603050405020304"/>
                <a:cs typeface="Times New Roman" panose="02020603050405020304"/>
              </a:rPr>
              <a:t>EXISTING SYSTEM</a:t>
            </a:r>
            <a:endParaRPr lang="en-US" dirty="0">
              <a:latin typeface="Times New Roman" panose="02020603050405020304"/>
              <a:cs typeface="Times New Roman" panose="02020603050405020304"/>
            </a:endParaRPr>
          </a:p>
          <a:p>
            <a:pPr marL="457200" indent="-457200" algn="just">
              <a:buAutoNum type="arabicPeriod"/>
            </a:pPr>
            <a:r>
              <a:rPr lang="en-US" dirty="0">
                <a:latin typeface="Times New Roman" panose="02020603050405020304"/>
                <a:cs typeface="Times New Roman" panose="02020603050405020304"/>
              </a:rPr>
              <a:t>PROPORSED SYSTEM</a:t>
            </a:r>
            <a:endParaRPr lang="en-US" dirty="0">
              <a:latin typeface="Times New Roman" panose="02020603050405020304"/>
              <a:cs typeface="Times New Roman" panose="02020603050405020304"/>
            </a:endParaRPr>
          </a:p>
          <a:p>
            <a:pPr marL="457200" indent="-457200" algn="just">
              <a:buAutoNum type="arabicPeriod"/>
            </a:pPr>
            <a:r>
              <a:rPr lang="en-US" dirty="0">
                <a:latin typeface="Times New Roman" panose="02020603050405020304"/>
                <a:cs typeface="Times New Roman" panose="02020603050405020304"/>
              </a:rPr>
              <a:t>OUTPUT</a:t>
            </a:r>
            <a:endParaRPr lang="en-US" dirty="0">
              <a:latin typeface="Times New Roman" panose="02020603050405020304"/>
              <a:cs typeface="Times New Roman" panose="02020603050405020304"/>
            </a:endParaRPr>
          </a:p>
          <a:p>
            <a:pPr marL="457200" indent="-457200" algn="just">
              <a:buAutoNum type="arabicPeriod"/>
            </a:pPr>
            <a:r>
              <a:rPr lang="en-US" dirty="0">
                <a:latin typeface="Times New Roman" panose="02020603050405020304"/>
                <a:cs typeface="Times New Roman" panose="02020603050405020304"/>
              </a:rPr>
              <a:t>CONCLUSION</a:t>
            </a:r>
            <a:endParaRPr lang="en-US" dirty="0">
              <a:latin typeface="Times New Roman" panose="02020603050405020304"/>
              <a:cs typeface="Times New Roman" panose="02020603050405020304"/>
            </a:endParaRPr>
          </a:p>
          <a:p>
            <a:pPr marL="457200" indent="-457200" algn="just">
              <a:buAutoNum type="arabicPeriod"/>
            </a:pPr>
            <a:r>
              <a:rPr lang="en-US" dirty="0">
                <a:latin typeface="Times New Roman" panose="02020603050405020304"/>
                <a:cs typeface="Times New Roman" panose="02020603050405020304"/>
              </a:rPr>
              <a:t>THANK YOU</a:t>
            </a:r>
            <a:endParaRPr lang="en-US" dirty="0">
              <a:latin typeface="Times New Roman" panose="02020603050405020304"/>
              <a:cs typeface="Times New Roman" panose="02020603050405020304"/>
            </a:endParaRPr>
          </a:p>
          <a:p>
            <a:pPr marL="457200" indent="-457200" algn="just">
              <a:buAutoNum type="arabicPeriod"/>
            </a:pPr>
            <a:r>
              <a:rPr lang="en-US" dirty="0">
                <a:latin typeface="Times New Roman" panose="02020603050405020304"/>
                <a:cs typeface="Times New Roman" panose="02020603050405020304"/>
              </a:rPr>
              <a:t>QUERIES</a:t>
            </a:r>
            <a:endParaRPr lang="en-US" dirty="0">
              <a:latin typeface="Times New Roman" panose="02020603050405020304"/>
              <a:cs typeface="Times New Roman" panose="020206030504050203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9826" y="174901"/>
            <a:ext cx="8610600" cy="1293028"/>
          </a:xfrm>
        </p:spPr>
        <p:txBody>
          <a:bodyPr/>
          <a:lstStyle/>
          <a:p>
            <a:pPr algn="just"/>
            <a:r>
              <a:rPr lang="en-US" dirty="0">
                <a:latin typeface="Times New Roman" panose="02020603050405020304"/>
                <a:cs typeface="Times New Roman" panose="02020603050405020304"/>
              </a:rPr>
              <a:t>results</a:t>
            </a:r>
            <a:endParaRPr lang="en-US">
              <a:latin typeface="Times New Roman" panose="02020603050405020304"/>
              <a:cs typeface="Times New Roman" panose="02020603050405020304"/>
            </a:endParaRPr>
          </a:p>
        </p:txBody>
      </p:sp>
      <p:pic>
        <p:nvPicPr>
          <p:cNvPr id="5" name="Picture 5" descr="Map&#10;&#10;Description automatically generated"/>
          <p:cNvPicPr>
            <a:picLocks noGrp="1" noChangeAspect="1"/>
          </p:cNvPicPr>
          <p:nvPr>
            <p:ph idx="1"/>
          </p:nvPr>
        </p:nvPicPr>
        <p:blipFill>
          <a:blip r:embed="rId1"/>
          <a:stretch>
            <a:fillRect/>
          </a:stretch>
        </p:blipFill>
        <p:spPr>
          <a:xfrm>
            <a:off x="899839" y="1561956"/>
            <a:ext cx="10047265" cy="4800502"/>
          </a:xfrm>
        </p:spPr>
      </p:pic>
      <p:sp>
        <p:nvSpPr>
          <p:cNvPr id="6" name="TextBox 5"/>
          <p:cNvSpPr txBox="1"/>
          <p:nvPr/>
        </p:nvSpPr>
        <p:spPr>
          <a:xfrm>
            <a:off x="4063042" y="1043796"/>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just"/>
            <a:r>
              <a:rPr lang="en-US" sz="2800" dirty="0">
                <a:latin typeface="Times New Roman" panose="02020603050405020304"/>
                <a:cs typeface="Times New Roman" panose="02020603050405020304"/>
              </a:rPr>
              <a:t>ER diagram</a:t>
            </a:r>
            <a:endParaRPr lang="en-US" sz="2800" dirty="0">
              <a:latin typeface="Times New Roman" panose="02020603050405020304"/>
              <a:cs typeface="Times New Roman" panose="0202060305040502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latin typeface="Times New Roman" panose="02020603050405020304"/>
                <a:cs typeface="Times New Roman" panose="02020603050405020304"/>
              </a:rPr>
              <a:t>Data-base for Registration page </a:t>
            </a:r>
            <a:endParaRPr lang="en-US" sz="2800" dirty="0">
              <a:latin typeface="Times New Roman" panose="02020603050405020304"/>
              <a:cs typeface="Times New Roman" panose="02020603050405020304"/>
            </a:endParaRPr>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half" idx="2"/>
          </p:nvPr>
        </p:nvSpPr>
        <p:spPr/>
        <p:txBody>
          <a:bodyPr vert="horz" lIns="91440" tIns="45720" rIns="91440" bIns="45720" rtlCol="0" anchor="t">
            <a:normAutofit/>
          </a:bodyPr>
          <a:lstStyle/>
          <a:p>
            <a:pPr algn="just"/>
            <a:r>
              <a:rPr lang="en-US" sz="2400" dirty="0">
                <a:latin typeface="Times New Roman" panose="02020603050405020304"/>
                <a:cs typeface="Times New Roman" panose="02020603050405020304"/>
              </a:rPr>
              <a:t>This is the page that local server through XAMPP server and the registration forms names took from the  webpage.</a:t>
            </a:r>
            <a:endParaRPr lang="en-US" sz="2400" dirty="0">
              <a:latin typeface="Times New Roman" panose="02020603050405020304"/>
              <a:cs typeface="Times New Roman" panose="02020603050405020304"/>
            </a:endParaRPr>
          </a:p>
        </p:txBody>
      </p:sp>
      <p:pic>
        <p:nvPicPr>
          <p:cNvPr id="6" name="Picture 4" descr="Graphical user interface, text, application&#10;&#10;Description automatically generated"/>
          <p:cNvPicPr>
            <a:picLocks noChangeAspect="1"/>
          </p:cNvPicPr>
          <p:nvPr/>
        </p:nvPicPr>
        <p:blipFill>
          <a:blip r:embed="rId1"/>
          <a:stretch>
            <a:fillRect/>
          </a:stretch>
        </p:blipFill>
        <p:spPr>
          <a:xfrm>
            <a:off x="4990158" y="742447"/>
            <a:ext cx="6510510" cy="54906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just"/>
            <a:r>
              <a:rPr lang="en-US" dirty="0">
                <a:latin typeface="Times New Roman" panose="02020603050405020304"/>
                <a:cs typeface="Times New Roman" panose="02020603050405020304"/>
              </a:rPr>
              <a:t>Values-that inserted-from registration  page</a:t>
            </a:r>
            <a:endParaRPr lang="en-US">
              <a:latin typeface="Times New Roman" panose="02020603050405020304"/>
              <a:cs typeface="Times New Roman" panose="02020603050405020304"/>
            </a:endParaRPr>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half" idx="2"/>
          </p:nvPr>
        </p:nvSpPr>
        <p:spPr/>
        <p:txBody>
          <a:bodyPr vert="horz" lIns="91440" tIns="45720" rIns="91440" bIns="45720" rtlCol="0" anchor="t">
            <a:normAutofit/>
          </a:bodyPr>
          <a:lstStyle/>
          <a:p>
            <a:pPr algn="just"/>
            <a:r>
              <a:rPr lang="en-US" sz="2400" dirty="0">
                <a:latin typeface="Times New Roman" panose="02020603050405020304"/>
                <a:cs typeface="Times New Roman" panose="02020603050405020304"/>
              </a:rPr>
              <a:t>The values are inserted to the database that means local server of XAMPP and we get the value and everything in the registration form and this can be with only admin.</a:t>
            </a:r>
            <a:endParaRPr lang="en-US" sz="2400" dirty="0">
              <a:latin typeface="Times New Roman" panose="02020603050405020304"/>
              <a:cs typeface="Times New Roman" panose="02020603050405020304"/>
            </a:endParaRPr>
          </a:p>
        </p:txBody>
      </p:sp>
      <p:pic>
        <p:nvPicPr>
          <p:cNvPr id="6" name="Picture 4" descr="Graphical user interface, text, application, email&#10;&#10;Description automatically generated"/>
          <p:cNvPicPr>
            <a:picLocks noChangeAspect="1"/>
          </p:cNvPicPr>
          <p:nvPr/>
        </p:nvPicPr>
        <p:blipFill>
          <a:blip r:embed="rId1"/>
          <a:stretch>
            <a:fillRect/>
          </a:stretch>
        </p:blipFill>
        <p:spPr>
          <a:xfrm>
            <a:off x="4990159" y="742448"/>
            <a:ext cx="6510511" cy="56775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2846" y="-69514"/>
            <a:ext cx="10091467" cy="1293028"/>
          </a:xfrm>
        </p:spPr>
        <p:txBody>
          <a:bodyPr/>
          <a:lstStyle/>
          <a:p>
            <a:pPr algn="just"/>
            <a:r>
              <a:rPr lang="en-US" dirty="0">
                <a:latin typeface="Times New Roman" panose="02020603050405020304"/>
                <a:cs typeface="Times New Roman" panose="02020603050405020304"/>
              </a:rPr>
              <a:t>Payment database with their keys</a:t>
            </a:r>
            <a:endParaRPr lang="en-US" dirty="0">
              <a:latin typeface="Times New Roman" panose="02020603050405020304"/>
              <a:cs typeface="Times New Roman" panose="02020603050405020304"/>
            </a:endParaRPr>
          </a:p>
        </p:txBody>
      </p:sp>
      <p:pic>
        <p:nvPicPr>
          <p:cNvPr id="4" name="Picture 4"/>
          <p:cNvPicPr>
            <a:picLocks noGrp="1" noChangeAspect="1"/>
          </p:cNvPicPr>
          <p:nvPr>
            <p:ph idx="1"/>
          </p:nvPr>
        </p:nvPicPr>
        <p:blipFill>
          <a:blip r:embed="rId1"/>
          <a:stretch>
            <a:fillRect/>
          </a:stretch>
        </p:blipFill>
        <p:spPr>
          <a:xfrm>
            <a:off x="648197" y="1303164"/>
            <a:ext cx="10780586" cy="4886766"/>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7902" y="764373"/>
            <a:ext cx="9818298" cy="1293028"/>
          </a:xfrm>
        </p:spPr>
        <p:txBody>
          <a:bodyPr>
            <a:normAutofit/>
          </a:bodyPr>
          <a:lstStyle/>
          <a:p>
            <a:pPr algn="just"/>
            <a:r>
              <a:rPr lang="en-US" sz="3600" dirty="0">
                <a:latin typeface="Times New Roman" panose="02020603050405020304"/>
                <a:cs typeface="Times New Roman" panose="02020603050405020304"/>
              </a:rPr>
              <a:t>Flow Chart of online fee payment</a:t>
            </a:r>
            <a:endParaRPr lang="en-US" sz="3600" dirty="0">
              <a:latin typeface="Times New Roman" panose="02020603050405020304"/>
              <a:cs typeface="Times New Roman" panose="02020603050405020304"/>
            </a:endParaRPr>
          </a:p>
        </p:txBody>
      </p:sp>
      <p:pic>
        <p:nvPicPr>
          <p:cNvPr id="4" name="Picture 4"/>
          <p:cNvPicPr>
            <a:picLocks noGrp="1" noChangeAspect="1"/>
          </p:cNvPicPr>
          <p:nvPr>
            <p:ph idx="1"/>
          </p:nvPr>
        </p:nvPicPr>
        <p:blipFill>
          <a:blip r:embed="rId1"/>
          <a:stretch>
            <a:fillRect/>
          </a:stretch>
        </p:blipFill>
        <p:spPr>
          <a:xfrm>
            <a:off x="2017993" y="2280824"/>
            <a:ext cx="8601712" cy="4024125"/>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2800" dirty="0">
                <a:latin typeface="Times New Roman" panose="02020603050405020304"/>
                <a:cs typeface="Times New Roman" panose="02020603050405020304"/>
              </a:rPr>
              <a:t>Online Fee payment</a:t>
            </a:r>
            <a:endParaRPr lang="en-US" sz="2800" dirty="0">
              <a:latin typeface="Times New Roman" panose="02020603050405020304"/>
              <a:cs typeface="Times New Roman" panose="02020603050405020304"/>
            </a:endParaRPr>
          </a:p>
        </p:txBody>
      </p:sp>
      <p:pic>
        <p:nvPicPr>
          <p:cNvPr id="5" name="Picture 5" descr="Graphical user interface&#10;&#10;Description automatically generated"/>
          <p:cNvPicPr>
            <a:picLocks noGrp="1" noChangeAspect="1"/>
          </p:cNvPicPr>
          <p:nvPr>
            <p:ph idx="1"/>
          </p:nvPr>
        </p:nvPicPr>
        <p:blipFill>
          <a:blip r:embed="rId1"/>
          <a:stretch>
            <a:fillRect/>
          </a:stretch>
        </p:blipFill>
        <p:spPr>
          <a:xfrm>
            <a:off x="4995582" y="1652504"/>
            <a:ext cx="6510618" cy="3660435"/>
          </a:xfrm>
        </p:spPr>
      </p:pic>
      <p:sp>
        <p:nvSpPr>
          <p:cNvPr id="4" name="Text Placeholder 3"/>
          <p:cNvSpPr>
            <a:spLocks noGrp="1"/>
          </p:cNvSpPr>
          <p:nvPr>
            <p:ph type="body" sz="half" idx="2"/>
          </p:nvPr>
        </p:nvSpPr>
        <p:spPr/>
        <p:txBody>
          <a:bodyPr vert="horz" lIns="91440" tIns="45720" rIns="91440" bIns="45720" rtlCol="0" anchor="t">
            <a:normAutofit/>
          </a:bodyPr>
          <a:lstStyle/>
          <a:p>
            <a:pPr algn="just"/>
            <a:r>
              <a:rPr lang="en-US" sz="2400" dirty="0">
                <a:latin typeface="Times New Roman" panose="02020603050405020304"/>
                <a:cs typeface="Times New Roman" panose="02020603050405020304"/>
              </a:rPr>
              <a:t>Home page of my project there is a button with the name of proceed if you click that then it will go to next page</a:t>
            </a:r>
            <a:endParaRPr lang="en-US" sz="2400" dirty="0">
              <a:latin typeface="Times New Roman" panose="02020603050405020304"/>
              <a:cs typeface="Times New Roman" panose="020206030504050203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p:cNvSpPr>
            <a:spLocks noGrp="1"/>
          </p:cNvSpPr>
          <p:nvPr>
            <p:ph type="title"/>
          </p:nvPr>
        </p:nvSpPr>
        <p:spPr>
          <a:xfrm>
            <a:off x="685799" y="764373"/>
            <a:ext cx="3977639" cy="1600200"/>
          </a:xfrm>
        </p:spPr>
        <p:txBody>
          <a:bodyPr vert="horz" lIns="91440" tIns="45720" rIns="91440" bIns="45720" rtlCol="0" anchor="b">
            <a:normAutofit/>
          </a:bodyPr>
          <a:lstStyle/>
          <a:p>
            <a:r>
              <a:rPr lang="en-US" sz="2800" kern="1200" cap="all" baseline="0" dirty="0">
                <a:latin typeface="+mj-lt"/>
                <a:ea typeface="+mj-ea"/>
                <a:cs typeface="+mj-cs"/>
              </a:rPr>
              <a:t>ONLINE FEE PAYMENT</a:t>
            </a:r>
            <a:endParaRPr lang="en-US" sz="2800" kern="1200" cap="all" baseline="0" dirty="0">
              <a:latin typeface="+mj-lt"/>
            </a:endParaRPr>
          </a:p>
        </p:txBody>
      </p:sp>
      <p:sp>
        <p:nvSpPr>
          <p:cNvPr id="4" name="Text Placeholder 3"/>
          <p:cNvSpPr>
            <a:spLocks noGrp="1"/>
          </p:cNvSpPr>
          <p:nvPr>
            <p:ph type="body" sz="half" idx="2"/>
          </p:nvPr>
        </p:nvSpPr>
        <p:spPr>
          <a:xfrm>
            <a:off x="815196" y="2520350"/>
            <a:ext cx="3977639" cy="3854112"/>
          </a:xfrm>
        </p:spPr>
        <p:txBody>
          <a:bodyPr vert="horz" lIns="91440" tIns="45720" rIns="91440" bIns="45720" rtlCol="0" anchor="t">
            <a:noAutofit/>
          </a:bodyPr>
          <a:lstStyle/>
          <a:p>
            <a:pPr indent="-228600" algn="just">
              <a:buFont typeface="Arial" panose="020B0604020202020204" pitchFamily="34" charset="0"/>
              <a:buChar char="•"/>
            </a:pPr>
            <a:r>
              <a:rPr lang="en-US" sz="2000" dirty="0">
                <a:latin typeface="Times New Roman" panose="02020603050405020304"/>
                <a:cs typeface="Times New Roman" panose="02020603050405020304"/>
              </a:rPr>
              <a:t>This is the page after clicking the proceed button in this page by default the state is select as Andhra Pradesh and the college is select by manual.</a:t>
            </a:r>
            <a:endParaRPr lang="en-US" sz="2000">
              <a:latin typeface="Times New Roman" panose="02020603050405020304"/>
              <a:cs typeface="Times New Roman" panose="02020603050405020304"/>
            </a:endParaRPr>
          </a:p>
          <a:p>
            <a:pPr indent="-228600" algn="just">
              <a:buFont typeface="Arial" panose="020B0604020202020204" pitchFamily="34" charset="0"/>
              <a:buChar char="•"/>
            </a:pPr>
            <a:r>
              <a:rPr lang="en-US" sz="2000" dirty="0">
                <a:latin typeface="Times New Roman" panose="02020603050405020304"/>
                <a:cs typeface="Times New Roman" panose="02020603050405020304"/>
              </a:rPr>
              <a:t>So in this three colleges names are there and others then it will go to next page of AICTE approved engineering colleges in Andhra Pradesh.</a:t>
            </a:r>
            <a:endParaRPr lang="en-US" sz="2000" dirty="0">
              <a:latin typeface="Times New Roman" panose="02020603050405020304"/>
              <a:cs typeface="Times New Roman" panose="02020603050405020304"/>
            </a:endParaRPr>
          </a:p>
          <a:p>
            <a:pPr indent="-228600" algn="just">
              <a:buFont typeface="Arial" panose="020B0604020202020204" pitchFamily="34" charset="0"/>
              <a:buChar char="•"/>
            </a:pPr>
            <a:r>
              <a:rPr lang="en-US" sz="2000" dirty="0">
                <a:latin typeface="Times New Roman" panose="02020603050405020304"/>
                <a:cs typeface="Times New Roman" panose="02020603050405020304"/>
              </a:rPr>
              <a:t>There is another way is pay through Paytm if college is integrated with Paytm bank</a:t>
            </a:r>
            <a:endParaRPr lang="en-US" sz="2000" dirty="0">
              <a:latin typeface="Times New Roman" panose="02020603050405020304"/>
              <a:cs typeface="Times New Roman" panose="02020603050405020304"/>
            </a:endParaRPr>
          </a:p>
        </p:txBody>
      </p:sp>
      <p:pic>
        <p:nvPicPr>
          <p:cNvPr id="5" name="Picture 5" descr="Graphical user interface&#10;&#10;Description automatically generated"/>
          <p:cNvPicPr>
            <a:picLocks noGrp="1" noChangeAspect="1"/>
          </p:cNvPicPr>
          <p:nvPr>
            <p:ph idx="1"/>
          </p:nvPr>
        </p:nvPicPr>
        <p:blipFill>
          <a:blip r:embed="rId2"/>
          <a:stretch>
            <a:fillRect/>
          </a:stretch>
        </p:blipFill>
        <p:spPr>
          <a:xfrm>
            <a:off x="4972699" y="1644858"/>
            <a:ext cx="6533501" cy="367509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800" dirty="0">
                <a:latin typeface="Times New Roman" panose="02020603050405020304"/>
                <a:cs typeface="Times New Roman" panose="02020603050405020304"/>
              </a:rPr>
              <a:t>ONLINE FEE PAYMENT</a:t>
            </a:r>
            <a:endParaRPr lang="en-US" sz="2800" dirty="0">
              <a:ea typeface="+mj-lt"/>
              <a:cs typeface="+mj-lt"/>
            </a:endParaRPr>
          </a:p>
        </p:txBody>
      </p:sp>
      <p:pic>
        <p:nvPicPr>
          <p:cNvPr id="5" name="Picture 5" descr="Graphical user interface&#10;&#10;Description automatically generated"/>
          <p:cNvPicPr>
            <a:picLocks noGrp="1" noChangeAspect="1"/>
          </p:cNvPicPr>
          <p:nvPr>
            <p:ph idx="1"/>
          </p:nvPr>
        </p:nvPicPr>
        <p:blipFill>
          <a:blip r:embed="rId1"/>
          <a:stretch>
            <a:fillRect/>
          </a:stretch>
        </p:blipFill>
        <p:spPr>
          <a:xfrm>
            <a:off x="4995582" y="1652504"/>
            <a:ext cx="6510618" cy="3660435"/>
          </a:xfrm>
        </p:spPr>
      </p:pic>
      <p:sp>
        <p:nvSpPr>
          <p:cNvPr id="4" name="Text Placeholder 3"/>
          <p:cNvSpPr>
            <a:spLocks noGrp="1"/>
          </p:cNvSpPr>
          <p:nvPr>
            <p:ph type="body" sz="half" idx="2"/>
          </p:nvPr>
        </p:nvSpPr>
        <p:spPr/>
        <p:txBody>
          <a:bodyPr vert="horz" lIns="91440" tIns="45720" rIns="91440" bIns="45720" rtlCol="0" anchor="t">
            <a:normAutofit/>
          </a:bodyPr>
          <a:lstStyle/>
          <a:p>
            <a:r>
              <a:rPr lang="en-US" dirty="0"/>
              <a:t>Login page</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800" dirty="0">
                <a:latin typeface="Times New Roman" panose="02020603050405020304"/>
                <a:cs typeface="Times New Roman" panose="02020603050405020304"/>
              </a:rPr>
              <a:t>ONLINE FEE PAYMENT</a:t>
            </a:r>
            <a:endParaRPr lang="en-US" sz="2800" dirty="0">
              <a:ea typeface="+mj-lt"/>
              <a:cs typeface="+mj-lt"/>
            </a:endParaRPr>
          </a:p>
        </p:txBody>
      </p:sp>
      <p:pic>
        <p:nvPicPr>
          <p:cNvPr id="5" name="Picture 5" descr="Graphical user interface&#10;&#10;Description automatically generated"/>
          <p:cNvPicPr>
            <a:picLocks noGrp="1" noChangeAspect="1"/>
          </p:cNvPicPr>
          <p:nvPr>
            <p:ph idx="1"/>
          </p:nvPr>
        </p:nvPicPr>
        <p:blipFill>
          <a:blip r:embed="rId1"/>
          <a:stretch>
            <a:fillRect/>
          </a:stretch>
        </p:blipFill>
        <p:spPr>
          <a:xfrm>
            <a:off x="4995582" y="1652504"/>
            <a:ext cx="6510618" cy="3660435"/>
          </a:xfrm>
        </p:spPr>
      </p:pic>
      <p:sp>
        <p:nvSpPr>
          <p:cNvPr id="4" name="Text Placeholder 3"/>
          <p:cNvSpPr>
            <a:spLocks noGrp="1"/>
          </p:cNvSpPr>
          <p:nvPr>
            <p:ph type="body" sz="half" idx="2"/>
          </p:nvPr>
        </p:nvSpPr>
        <p:spPr/>
        <p:txBody>
          <a:bodyPr vert="horz" lIns="91440" tIns="45720" rIns="91440" bIns="45720" rtlCol="0" anchor="t">
            <a:normAutofit/>
          </a:bodyPr>
          <a:lstStyle/>
          <a:p>
            <a:r>
              <a:rPr lang="en-US" dirty="0"/>
              <a:t>Update credentials page</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800" dirty="0">
                <a:latin typeface="Times New Roman" panose="02020603050405020304"/>
                <a:cs typeface="Times New Roman" panose="02020603050405020304"/>
              </a:rPr>
              <a:t>ONLINE FEE PAYMENT</a:t>
            </a:r>
            <a:endParaRPr lang="en-US" sz="2800" dirty="0">
              <a:ea typeface="+mj-lt"/>
              <a:cs typeface="+mj-lt"/>
            </a:endParaRPr>
          </a:p>
        </p:txBody>
      </p:sp>
      <p:pic>
        <p:nvPicPr>
          <p:cNvPr id="5" name="Picture 5" descr="Graphical user interface&#10;&#10;Description automatically generated"/>
          <p:cNvPicPr>
            <a:picLocks noGrp="1" noChangeAspect="1"/>
          </p:cNvPicPr>
          <p:nvPr>
            <p:ph idx="1"/>
          </p:nvPr>
        </p:nvPicPr>
        <p:blipFill>
          <a:blip r:embed="rId1"/>
          <a:stretch>
            <a:fillRect/>
          </a:stretch>
        </p:blipFill>
        <p:spPr>
          <a:xfrm>
            <a:off x="4995582" y="1652504"/>
            <a:ext cx="6510618" cy="3660435"/>
          </a:xfrm>
        </p:spPr>
      </p:pic>
      <p:sp>
        <p:nvSpPr>
          <p:cNvPr id="4" name="Text Placeholder 3"/>
          <p:cNvSpPr>
            <a:spLocks noGrp="1"/>
          </p:cNvSpPr>
          <p:nvPr>
            <p:ph type="body" sz="half" idx="2"/>
          </p:nvPr>
        </p:nvSpPr>
        <p:spPr/>
        <p:txBody>
          <a:bodyPr vert="horz" lIns="91440" tIns="45720" rIns="91440" bIns="45720" rtlCol="0" anchor="t">
            <a:normAutofit/>
          </a:bodyPr>
          <a:lstStyle/>
          <a:p>
            <a:r>
              <a:rPr lang="en-US" dirty="0"/>
              <a:t>Registration page </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latin typeface="Times New Roman" panose="02020603050405020304"/>
                <a:cs typeface="Times New Roman" panose="02020603050405020304"/>
              </a:rPr>
              <a:t>ABSTRACT</a:t>
            </a:r>
            <a:endParaRPr lang="en-US" dirty="0">
              <a:latin typeface="Times New Roman" panose="02020603050405020304"/>
              <a:cs typeface="Times New Roman" panose="02020603050405020304"/>
            </a:endParaRPr>
          </a:p>
        </p:txBody>
      </p:sp>
      <p:sp>
        <p:nvSpPr>
          <p:cNvPr id="3" name="Content Placeholder 2"/>
          <p:cNvSpPr>
            <a:spLocks noGrp="1"/>
          </p:cNvSpPr>
          <p:nvPr>
            <p:ph idx="1"/>
          </p:nvPr>
        </p:nvSpPr>
        <p:spPr/>
        <p:txBody>
          <a:bodyPr vert="horz" lIns="91440" tIns="45720" rIns="91440" bIns="45720" rtlCol="0" anchor="t">
            <a:normAutofit/>
          </a:bodyPr>
          <a:lstStyle/>
          <a:p>
            <a:pPr algn="just"/>
            <a:r>
              <a:rPr lang="en-US" dirty="0">
                <a:latin typeface="Times New Roman" panose="02020603050405020304"/>
                <a:ea typeface="+mn-lt"/>
                <a:cs typeface="+mn-lt"/>
              </a:rPr>
              <a:t>PSCMRCET has a large number of students who pay all the college fees through cash deposits, electronic funds transfer or bank drafts to the college’s accounts in specific bank branches. </a:t>
            </a:r>
            <a:endParaRPr lang="en-US">
              <a:latin typeface="Times New Roman" panose="02020603050405020304"/>
              <a:cs typeface="Times New Roman" panose="02020603050405020304"/>
            </a:endParaRPr>
          </a:p>
          <a:p>
            <a:pPr algn="just"/>
            <a:r>
              <a:rPr lang="en-US" dirty="0">
                <a:latin typeface="Times New Roman" panose="02020603050405020304"/>
                <a:ea typeface="+mn-lt"/>
                <a:cs typeface="+mn-lt"/>
              </a:rPr>
              <a:t>This methods of paying fees have not been efficient enough especially during periods of tests and examinations when most of the students are paying fees to meet the requirements for before entering examination rooms.</a:t>
            </a:r>
            <a:endParaRPr lang="en-US">
              <a:latin typeface="Times New Roman" panose="02020603050405020304"/>
              <a:cs typeface="Times New Roman" panose="02020603050405020304"/>
            </a:endParaRPr>
          </a:p>
          <a:p>
            <a:pPr algn="just"/>
            <a:r>
              <a:rPr lang="en-US" dirty="0">
                <a:latin typeface="Times New Roman" panose="02020603050405020304"/>
                <a:ea typeface="+mn-lt"/>
                <a:cs typeface="+mn-lt"/>
              </a:rPr>
              <a:t>The process of paying fees is characterized by long queues, too much waiting by students and congestion at banks where payments are made. </a:t>
            </a:r>
            <a:endParaRPr lang="en-US">
              <a:latin typeface="Times New Roman" panose="02020603050405020304"/>
              <a:cs typeface="Times New Roman" panose="02020603050405020304"/>
            </a:endParaRPr>
          </a:p>
          <a:p>
            <a:pPr algn="just"/>
            <a:r>
              <a:rPr lang="en-US" dirty="0">
                <a:latin typeface="Times New Roman" panose="02020603050405020304"/>
                <a:ea typeface="+mn-lt"/>
                <a:cs typeface="+mn-lt"/>
              </a:rPr>
              <a:t>This has always resulted in students missing to sit for their tests and/or examinations while they are queuing to m</a:t>
            </a:r>
            <a:r>
              <a:rPr lang="en-US" dirty="0">
                <a:latin typeface="Times New Roman" panose="02020603050405020304"/>
                <a:cs typeface="Times New Roman" panose="02020603050405020304"/>
                <a:sym typeface="+mn-ea"/>
              </a:rPr>
              <a:t>ake payments.</a:t>
            </a:r>
            <a:endParaRPr lang="en-US">
              <a:latin typeface="Times New Roman" panose="02020603050405020304"/>
              <a:ea typeface="+mn-lt"/>
              <a:cs typeface="Times New Roman" panose="02020603050405020304"/>
            </a:endParaRPr>
          </a:p>
          <a:p>
            <a:pPr algn="just"/>
            <a:endParaRPr lang="en-US">
              <a:latin typeface="Times New Roman" panose="02020603050405020304"/>
              <a:cs typeface="Times New Roman" panose="020206030504050203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800" dirty="0">
                <a:latin typeface="Times New Roman" panose="02020603050405020304"/>
                <a:cs typeface="Times New Roman" panose="02020603050405020304"/>
              </a:rPr>
              <a:t>ONLINE FEE PAYMENT</a:t>
            </a:r>
            <a:endParaRPr lang="en-US" sz="2800" dirty="0">
              <a:ea typeface="+mj-lt"/>
              <a:cs typeface="+mj-lt"/>
            </a:endParaRPr>
          </a:p>
        </p:txBody>
      </p:sp>
      <p:pic>
        <p:nvPicPr>
          <p:cNvPr id="5" name="Picture 5" descr="Graphical user interface, text, application&#10;&#10;Description automatically generated"/>
          <p:cNvPicPr>
            <a:picLocks noGrp="1" noChangeAspect="1"/>
          </p:cNvPicPr>
          <p:nvPr>
            <p:ph idx="1"/>
          </p:nvPr>
        </p:nvPicPr>
        <p:blipFill>
          <a:blip r:embed="rId1"/>
          <a:stretch>
            <a:fillRect/>
          </a:stretch>
        </p:blipFill>
        <p:spPr>
          <a:xfrm>
            <a:off x="4995582" y="1652504"/>
            <a:ext cx="6510618" cy="3660435"/>
          </a:xfrm>
        </p:spPr>
      </p:pic>
      <p:sp>
        <p:nvSpPr>
          <p:cNvPr id="4" name="Text Placeholder 3"/>
          <p:cNvSpPr>
            <a:spLocks noGrp="1"/>
          </p:cNvSpPr>
          <p:nvPr>
            <p:ph type="body" sz="half" idx="2"/>
          </p:nvPr>
        </p:nvSpPr>
        <p:spPr>
          <a:xfrm>
            <a:off x="685800" y="3138576"/>
            <a:ext cx="4114800" cy="3094485"/>
          </a:xfrm>
        </p:spPr>
        <p:txBody>
          <a:bodyPr vert="horz" lIns="91440" tIns="45720" rIns="91440" bIns="45720" rtlCol="0" anchor="t">
            <a:normAutofit/>
          </a:bodyPr>
          <a:lstStyle/>
          <a:p>
            <a:pPr algn="just"/>
            <a:r>
              <a:rPr lang="en-US" sz="2000" dirty="0"/>
              <a:t>College student retriever</a:t>
            </a:r>
            <a:endParaRPr lang="en-US"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800" dirty="0">
                <a:latin typeface="Times New Roman" panose="02020603050405020304"/>
                <a:cs typeface="Times New Roman" panose="02020603050405020304"/>
              </a:rPr>
              <a:t>ONLINE FEE PAYMENT</a:t>
            </a:r>
            <a:endParaRPr lang="en-US" sz="2800" dirty="0">
              <a:ea typeface="+mj-lt"/>
              <a:cs typeface="+mj-lt"/>
            </a:endParaRPr>
          </a:p>
        </p:txBody>
      </p:sp>
      <p:pic>
        <p:nvPicPr>
          <p:cNvPr id="5" name="Picture 5" descr="Graphical user interface, application&#10;&#10;Description automatically generated"/>
          <p:cNvPicPr>
            <a:picLocks noGrp="1" noChangeAspect="1"/>
          </p:cNvPicPr>
          <p:nvPr>
            <p:ph idx="1"/>
          </p:nvPr>
        </p:nvPicPr>
        <p:blipFill>
          <a:blip r:embed="rId1"/>
          <a:stretch>
            <a:fillRect/>
          </a:stretch>
        </p:blipFill>
        <p:spPr>
          <a:xfrm>
            <a:off x="4995582" y="1652504"/>
            <a:ext cx="6510618" cy="3660435"/>
          </a:xfrm>
        </p:spPr>
      </p:pic>
      <p:sp>
        <p:nvSpPr>
          <p:cNvPr id="4" name="Text Placeholder 3"/>
          <p:cNvSpPr>
            <a:spLocks noGrp="1"/>
          </p:cNvSpPr>
          <p:nvPr>
            <p:ph type="body" sz="half" idx="2"/>
          </p:nvPr>
        </p:nvSpPr>
        <p:spPr/>
        <p:txBody>
          <a:bodyPr vert="horz" lIns="91440" tIns="45720" rIns="91440" bIns="45720" rtlCol="0" anchor="t">
            <a:normAutofit/>
          </a:bodyPr>
          <a:lstStyle/>
          <a:p>
            <a:r>
              <a:rPr lang="en-US" dirty="0"/>
              <a:t>Terms and conditions page </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800" dirty="0">
                <a:latin typeface="Times New Roman" panose="02020603050405020304"/>
                <a:cs typeface="Times New Roman" panose="02020603050405020304"/>
              </a:rPr>
              <a:t>ONLINE FEE PAYMENT</a:t>
            </a:r>
            <a:endParaRPr lang="en-US" sz="2800" dirty="0">
              <a:ea typeface="+mj-lt"/>
              <a:cs typeface="+mj-lt"/>
            </a:endParaRPr>
          </a:p>
        </p:txBody>
      </p:sp>
      <p:pic>
        <p:nvPicPr>
          <p:cNvPr id="5" name="Picture 5" descr="Graphical user interface&#10;&#10;Description automatically generated"/>
          <p:cNvPicPr>
            <a:picLocks noGrp="1" noChangeAspect="1"/>
          </p:cNvPicPr>
          <p:nvPr>
            <p:ph idx="1"/>
          </p:nvPr>
        </p:nvPicPr>
        <p:blipFill>
          <a:blip r:embed="rId1"/>
          <a:stretch>
            <a:fillRect/>
          </a:stretch>
        </p:blipFill>
        <p:spPr>
          <a:xfrm>
            <a:off x="4995582" y="1652504"/>
            <a:ext cx="6510618" cy="3660435"/>
          </a:xfrm>
        </p:spPr>
      </p:pic>
      <p:sp>
        <p:nvSpPr>
          <p:cNvPr id="4" name="Text Placeholder 3"/>
          <p:cNvSpPr>
            <a:spLocks noGrp="1"/>
          </p:cNvSpPr>
          <p:nvPr>
            <p:ph type="body" sz="half" idx="2"/>
          </p:nvPr>
        </p:nvSpPr>
        <p:spPr/>
        <p:txBody>
          <a:bodyPr vert="horz" lIns="91440" tIns="45720" rIns="91440" bIns="45720" rtlCol="0" anchor="t">
            <a:normAutofit/>
          </a:bodyPr>
          <a:lstStyle/>
          <a:p>
            <a:r>
              <a:rPr lang="en-US" dirty="0"/>
              <a:t>Select fee payment types if any other enter the last others button</a:t>
            </a:r>
            <a:endParaRPr lang="en-US" dirty="0"/>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800" dirty="0">
                <a:latin typeface="Times New Roman" panose="02020603050405020304"/>
                <a:cs typeface="Times New Roman" panose="02020603050405020304"/>
              </a:rPr>
              <a:t>ONLINE FEE PAYMENT</a:t>
            </a:r>
            <a:endParaRPr lang="en-US" sz="2800" dirty="0">
              <a:ea typeface="+mj-lt"/>
              <a:cs typeface="+mj-lt"/>
            </a:endParaRPr>
          </a:p>
        </p:txBody>
      </p:sp>
      <p:pic>
        <p:nvPicPr>
          <p:cNvPr id="5" name="Picture 5" descr="Graphical user interface, text, email&#10;&#10;Description automatically generated"/>
          <p:cNvPicPr>
            <a:picLocks noGrp="1" noChangeAspect="1"/>
          </p:cNvPicPr>
          <p:nvPr>
            <p:ph idx="1"/>
          </p:nvPr>
        </p:nvPicPr>
        <p:blipFill>
          <a:blip r:embed="rId1"/>
          <a:stretch>
            <a:fillRect/>
          </a:stretch>
        </p:blipFill>
        <p:spPr>
          <a:xfrm>
            <a:off x="4995582" y="1652504"/>
            <a:ext cx="6510618" cy="3660435"/>
          </a:xfrm>
        </p:spPr>
      </p:pic>
      <p:sp>
        <p:nvSpPr>
          <p:cNvPr id="4" name="Text Placeholder 3"/>
          <p:cNvSpPr>
            <a:spLocks noGrp="1"/>
          </p:cNvSpPr>
          <p:nvPr>
            <p:ph type="body" sz="half" idx="2"/>
          </p:nvPr>
        </p:nvSpPr>
        <p:spPr/>
        <p:txBody>
          <a:bodyPr vert="horz" lIns="91440" tIns="45720" rIns="91440" bIns="45720" rtlCol="0" anchor="t">
            <a:normAutofit/>
          </a:bodyPr>
          <a:lstStyle/>
          <a:p>
            <a:r>
              <a:rPr lang="en-US" dirty="0"/>
              <a:t>Payment details page to read the data from the manual users</a:t>
            </a:r>
            <a:endParaRPr lang="en-US" dirty="0"/>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800" dirty="0">
                <a:latin typeface="Times New Roman" panose="02020603050405020304"/>
                <a:cs typeface="Times New Roman" panose="02020603050405020304"/>
              </a:rPr>
              <a:t>ONLINE FEE PAYMENT</a:t>
            </a:r>
            <a:endParaRPr lang="en-US" sz="2800" dirty="0">
              <a:latin typeface="Century Gothic" panose="020B0502020202020204"/>
              <a:cs typeface="Times New Roman" panose="02020603050405020304"/>
            </a:endParaRPr>
          </a:p>
        </p:txBody>
      </p:sp>
      <p:pic>
        <p:nvPicPr>
          <p:cNvPr id="5" name="Picture 5" descr="Graphical user interface&#10;&#10;Description automatically generated"/>
          <p:cNvPicPr>
            <a:picLocks noGrp="1" noChangeAspect="1"/>
          </p:cNvPicPr>
          <p:nvPr>
            <p:ph idx="1"/>
          </p:nvPr>
        </p:nvPicPr>
        <p:blipFill>
          <a:blip r:embed="rId1"/>
          <a:stretch>
            <a:fillRect/>
          </a:stretch>
        </p:blipFill>
        <p:spPr>
          <a:xfrm>
            <a:off x="4995582" y="1652504"/>
            <a:ext cx="6510618" cy="3660435"/>
          </a:xfrm>
        </p:spPr>
      </p:pic>
      <p:sp>
        <p:nvSpPr>
          <p:cNvPr id="4" name="Text Placeholder 3"/>
          <p:cNvSpPr>
            <a:spLocks noGrp="1"/>
          </p:cNvSpPr>
          <p:nvPr>
            <p:ph type="body" sz="half" idx="2"/>
          </p:nvPr>
        </p:nvSpPr>
        <p:spPr/>
        <p:txBody>
          <a:bodyPr vert="horz" lIns="91440" tIns="45720" rIns="91440" bIns="45720" rtlCol="0" anchor="t">
            <a:normAutofit/>
          </a:bodyPr>
          <a:lstStyle/>
          <a:p>
            <a:r>
              <a:rPr lang="en-US" dirty="0"/>
              <a:t>Card payment </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800" dirty="0">
                <a:latin typeface="Times New Roman" panose="02020603050405020304"/>
                <a:cs typeface="Times New Roman" panose="02020603050405020304"/>
              </a:rPr>
              <a:t>ONLINE FEE PAYMENT</a:t>
            </a:r>
            <a:endParaRPr lang="en-US" sz="2800" dirty="0">
              <a:latin typeface="Century Gothic" panose="020B0502020202020204"/>
              <a:cs typeface="Times New Roman" panose="02020603050405020304"/>
            </a:endParaRPr>
          </a:p>
        </p:txBody>
      </p:sp>
      <p:pic>
        <p:nvPicPr>
          <p:cNvPr id="5" name="Picture 5" descr="Graphical user interface, text, application&#10;&#10;Description automatically generated"/>
          <p:cNvPicPr>
            <a:picLocks noGrp="1" noChangeAspect="1"/>
          </p:cNvPicPr>
          <p:nvPr>
            <p:ph idx="1"/>
          </p:nvPr>
        </p:nvPicPr>
        <p:blipFill>
          <a:blip r:embed="rId1"/>
          <a:stretch>
            <a:fillRect/>
          </a:stretch>
        </p:blipFill>
        <p:spPr>
          <a:xfrm>
            <a:off x="4995582" y="1652504"/>
            <a:ext cx="6510618" cy="3660435"/>
          </a:xfrm>
        </p:spPr>
      </p:pic>
      <p:sp>
        <p:nvSpPr>
          <p:cNvPr id="4" name="Text Placeholder 3"/>
          <p:cNvSpPr>
            <a:spLocks noGrp="1"/>
          </p:cNvSpPr>
          <p:nvPr>
            <p:ph type="body" sz="half" idx="2"/>
          </p:nvPr>
        </p:nvSpPr>
        <p:spPr/>
        <p:txBody>
          <a:bodyPr vert="horz" lIns="91440" tIns="45720" rIns="91440" bIns="45720" rtlCol="0" anchor="t">
            <a:normAutofit/>
          </a:bodyPr>
          <a:lstStyle/>
          <a:p>
            <a:r>
              <a:rPr lang="en-US" dirty="0"/>
              <a:t>UPI payment </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800" dirty="0">
                <a:latin typeface="Times New Roman" panose="02020603050405020304"/>
                <a:cs typeface="Times New Roman" panose="02020603050405020304"/>
              </a:rPr>
              <a:t>ONLINE FEE PAYMENT</a:t>
            </a:r>
            <a:endParaRPr lang="en-US" sz="2800" dirty="0">
              <a:ea typeface="+mj-lt"/>
              <a:cs typeface="+mj-lt"/>
            </a:endParaRPr>
          </a:p>
        </p:txBody>
      </p:sp>
      <p:pic>
        <p:nvPicPr>
          <p:cNvPr id="5" name="Picture 5" descr="Graphical user interface, text, application&#10;&#10;Description automatically generated"/>
          <p:cNvPicPr>
            <a:picLocks noGrp="1" noChangeAspect="1"/>
          </p:cNvPicPr>
          <p:nvPr>
            <p:ph idx="1"/>
          </p:nvPr>
        </p:nvPicPr>
        <p:blipFill>
          <a:blip r:embed="rId1"/>
          <a:stretch>
            <a:fillRect/>
          </a:stretch>
        </p:blipFill>
        <p:spPr>
          <a:xfrm>
            <a:off x="4995582" y="1652504"/>
            <a:ext cx="6510618" cy="3660435"/>
          </a:xfrm>
        </p:spPr>
      </p:pic>
      <p:sp>
        <p:nvSpPr>
          <p:cNvPr id="4" name="Text Placeholder 3"/>
          <p:cNvSpPr>
            <a:spLocks noGrp="1"/>
          </p:cNvSpPr>
          <p:nvPr>
            <p:ph type="body" sz="half" idx="2"/>
          </p:nvPr>
        </p:nvSpPr>
        <p:spPr/>
        <p:txBody>
          <a:bodyPr vert="horz" lIns="91440" tIns="45720" rIns="91440" bIns="45720" rtlCol="0" anchor="t">
            <a:normAutofit/>
          </a:bodyPr>
          <a:lstStyle/>
          <a:p>
            <a:r>
              <a:rPr lang="en-US" dirty="0"/>
              <a:t>Net banking page</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800" dirty="0">
                <a:latin typeface="Times New Roman" panose="02020603050405020304"/>
                <a:cs typeface="Times New Roman" panose="02020603050405020304"/>
              </a:rPr>
              <a:t>ONLINE FEE PAYMENT</a:t>
            </a:r>
            <a:endParaRPr lang="en-US" sz="2800" dirty="0">
              <a:ea typeface="+mj-lt"/>
              <a:cs typeface="+mj-lt"/>
            </a:endParaRPr>
          </a:p>
        </p:txBody>
      </p:sp>
      <p:pic>
        <p:nvPicPr>
          <p:cNvPr id="5" name="Picture 5" descr="Graphical user interface&#10;&#10;Description automatically generated"/>
          <p:cNvPicPr>
            <a:picLocks noGrp="1" noChangeAspect="1"/>
          </p:cNvPicPr>
          <p:nvPr>
            <p:ph idx="1"/>
          </p:nvPr>
        </p:nvPicPr>
        <p:blipFill>
          <a:blip r:embed="rId1"/>
          <a:stretch>
            <a:fillRect/>
          </a:stretch>
        </p:blipFill>
        <p:spPr>
          <a:xfrm>
            <a:off x="4995582" y="1652504"/>
            <a:ext cx="6510618" cy="3660435"/>
          </a:xfrm>
        </p:spPr>
      </p:pic>
      <p:sp>
        <p:nvSpPr>
          <p:cNvPr id="4" name="Text Placeholder 3"/>
          <p:cNvSpPr>
            <a:spLocks noGrp="1"/>
          </p:cNvSpPr>
          <p:nvPr>
            <p:ph type="body" sz="half" idx="2"/>
          </p:nvPr>
        </p:nvSpPr>
        <p:spPr/>
        <p:txBody>
          <a:bodyPr vert="horz" lIns="91440" tIns="45720" rIns="91440" bIns="45720" rtlCol="0" anchor="t">
            <a:normAutofit/>
          </a:bodyPr>
          <a:lstStyle/>
          <a:p>
            <a:r>
              <a:rPr lang="en-US" dirty="0"/>
              <a:t>Confirm payment </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800" dirty="0">
                <a:latin typeface="Times New Roman" panose="02020603050405020304"/>
                <a:cs typeface="Times New Roman" panose="02020603050405020304"/>
              </a:rPr>
              <a:t>ONLINE FEE PAYMENT</a:t>
            </a:r>
            <a:endParaRPr lang="en-US" sz="2800" dirty="0">
              <a:ea typeface="+mj-lt"/>
              <a:cs typeface="+mj-lt"/>
            </a:endParaRPr>
          </a:p>
        </p:txBody>
      </p:sp>
      <p:pic>
        <p:nvPicPr>
          <p:cNvPr id="5" name="Picture 5" descr="Graphical user interface, text, application, email&#10;&#10;Description automatically generated"/>
          <p:cNvPicPr>
            <a:picLocks noGrp="1" noChangeAspect="1"/>
          </p:cNvPicPr>
          <p:nvPr>
            <p:ph idx="1"/>
          </p:nvPr>
        </p:nvPicPr>
        <p:blipFill>
          <a:blip r:embed="rId1"/>
          <a:stretch>
            <a:fillRect/>
          </a:stretch>
        </p:blipFill>
        <p:spPr>
          <a:xfrm>
            <a:off x="4995582" y="1652504"/>
            <a:ext cx="6510618" cy="3660435"/>
          </a:xfrm>
        </p:spPr>
      </p:pic>
      <p:sp>
        <p:nvSpPr>
          <p:cNvPr id="4" name="Text Placeholder 3"/>
          <p:cNvSpPr>
            <a:spLocks noGrp="1"/>
          </p:cNvSpPr>
          <p:nvPr>
            <p:ph type="body" sz="half" idx="2"/>
          </p:nvPr>
        </p:nvSpPr>
        <p:spPr/>
        <p:txBody>
          <a:bodyPr vert="horz" lIns="91440" tIns="45720" rIns="91440" bIns="45720" rtlCol="0" anchor="t">
            <a:normAutofit/>
          </a:bodyPr>
          <a:lstStyle/>
          <a:p>
            <a:r>
              <a:rPr lang="en-US" dirty="0"/>
              <a:t>Payment </a:t>
            </a:r>
            <a:r>
              <a:rPr lang="en-US" dirty="0" err="1"/>
              <a:t>recived</a:t>
            </a:r>
            <a:r>
              <a:rPr lang="en-US" dirty="0"/>
              <a:t> </a:t>
            </a:r>
            <a:r>
              <a:rPr lang="en-US" dirty="0" err="1"/>
              <a:t>recipt</a:t>
            </a:r>
            <a:endParaRPr lang="en-US" dirty="0" err="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800" dirty="0">
                <a:latin typeface="Times New Roman" panose="02020603050405020304"/>
                <a:cs typeface="Times New Roman" panose="02020603050405020304"/>
              </a:rPr>
              <a:t>ONLINE FEE PAYMENT</a:t>
            </a:r>
            <a:endParaRPr lang="en-US" sz="2800" dirty="0"/>
          </a:p>
        </p:txBody>
      </p:sp>
      <p:pic>
        <p:nvPicPr>
          <p:cNvPr id="5" name="Picture 5" descr="Graphical user interface, application, Word&#10;&#10;Description automatically generated"/>
          <p:cNvPicPr>
            <a:picLocks noGrp="1" noChangeAspect="1"/>
          </p:cNvPicPr>
          <p:nvPr>
            <p:ph idx="1"/>
          </p:nvPr>
        </p:nvPicPr>
        <p:blipFill>
          <a:blip r:embed="rId1"/>
          <a:stretch>
            <a:fillRect/>
          </a:stretch>
        </p:blipFill>
        <p:spPr>
          <a:xfrm>
            <a:off x="4995582" y="1652504"/>
            <a:ext cx="6510618" cy="3660435"/>
          </a:xfrm>
        </p:spPr>
      </p:pic>
      <p:sp>
        <p:nvSpPr>
          <p:cNvPr id="4" name="Text Placeholder 3"/>
          <p:cNvSpPr>
            <a:spLocks noGrp="1"/>
          </p:cNvSpPr>
          <p:nvPr>
            <p:ph type="body" sz="half" idx="2"/>
          </p:nvPr>
        </p:nvSpPr>
        <p:spPr/>
        <p:txBody>
          <a:bodyPr vert="horz" lIns="91440" tIns="45720" rIns="91440" bIns="45720" rtlCol="0" anchor="t">
            <a:normAutofit/>
          </a:bodyPr>
          <a:lstStyle/>
          <a:p>
            <a:r>
              <a:rPr lang="en-US" dirty="0"/>
              <a:t>Print the page by clicking the print button</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t>CONTD...</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pPr algn="just"/>
            <a:r>
              <a:rPr lang="en-US" sz="2400" dirty="0">
                <a:latin typeface="Times New Roman" panose="02020603050405020304"/>
                <a:cs typeface="Times New Roman" panose="02020603050405020304"/>
              </a:rPr>
              <a:t>It was upon such background that the researchers embarked on the project to develop of an alternative system that enables online fees payment by students and their Guidance. </a:t>
            </a:r>
            <a:endParaRPr lang="en-US" sz="2400">
              <a:latin typeface="Times New Roman" panose="02020603050405020304"/>
              <a:ea typeface="+mn-lt"/>
              <a:cs typeface="Times New Roman" panose="02020603050405020304"/>
            </a:endParaRPr>
          </a:p>
          <a:p>
            <a:pPr algn="just"/>
            <a:r>
              <a:rPr lang="en-US" sz="2400" dirty="0">
                <a:latin typeface="Times New Roman" panose="02020603050405020304"/>
                <a:cs typeface="Times New Roman" panose="02020603050405020304"/>
              </a:rPr>
              <a:t>With the use of questionnaires, interviews, observation and document reviews, data was collected from project stakeholders and analyzed. Data flow diagrams and Entity relationship diagrams were used to accomplish system analysis and design. </a:t>
            </a:r>
            <a:endParaRPr lang="en-US" sz="2400">
              <a:latin typeface="Times New Roman" panose="02020603050405020304"/>
              <a:ea typeface="+mn-lt"/>
              <a:cs typeface="Times New Roman" panose="02020603050405020304"/>
            </a:endParaRPr>
          </a:p>
          <a:p>
            <a:pPr algn="just"/>
            <a:r>
              <a:rPr lang="en-US" sz="2400" dirty="0">
                <a:latin typeface="Times New Roman" panose="02020603050405020304"/>
                <a:cs typeface="Times New Roman" panose="02020603050405020304"/>
              </a:rPr>
              <a:t>The system was implemented using Apache web server, </a:t>
            </a:r>
            <a:r>
              <a:rPr lang="en-US" sz="2400" dirty="0" err="1">
                <a:latin typeface="Times New Roman" panose="02020603050405020304"/>
                <a:cs typeface="Times New Roman" panose="02020603050405020304"/>
              </a:rPr>
              <a:t>Mysql</a:t>
            </a:r>
            <a:r>
              <a:rPr lang="en-US" sz="2400" dirty="0">
                <a:latin typeface="Times New Roman" panose="02020603050405020304"/>
                <a:cs typeface="Times New Roman" panose="02020603050405020304"/>
              </a:rPr>
              <a:t> database server, Hypertext Preprocessor, Hypertext markup language, Cascading style sheets and JavaScript.</a:t>
            </a:r>
            <a:endParaRPr lang="en-US" sz="2400">
              <a:latin typeface="Times New Roman" panose="02020603050405020304"/>
              <a:ea typeface="+mn-lt"/>
              <a:cs typeface="Times New Roman" panose="02020603050405020304"/>
            </a:endParaRPr>
          </a:p>
          <a:p>
            <a:pPr algn="just"/>
            <a:endParaRPr lang="en-US" sz="2400" dirty="0">
              <a:latin typeface="Times New Roman" panose="02020603050405020304"/>
              <a:ea typeface="+mn-lt"/>
              <a:cs typeface="+mn-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800" dirty="0">
                <a:latin typeface="Times New Roman" panose="02020603050405020304"/>
                <a:cs typeface="Times New Roman" panose="02020603050405020304"/>
              </a:rPr>
              <a:t>ONLINE FEE PAYMENT</a:t>
            </a:r>
            <a:endParaRPr lang="en-US" sz="2800" dirty="0">
              <a:ea typeface="+mj-lt"/>
              <a:cs typeface="+mj-lt"/>
            </a:endParaRPr>
          </a:p>
        </p:txBody>
      </p:sp>
      <p:pic>
        <p:nvPicPr>
          <p:cNvPr id="5" name="Picture 5" descr="Graphical user interface&#10;&#10;Description automatically generated"/>
          <p:cNvPicPr>
            <a:picLocks noGrp="1" noChangeAspect="1"/>
          </p:cNvPicPr>
          <p:nvPr>
            <p:ph idx="1"/>
          </p:nvPr>
        </p:nvPicPr>
        <p:blipFill>
          <a:blip r:embed="rId1"/>
          <a:stretch>
            <a:fillRect/>
          </a:stretch>
        </p:blipFill>
        <p:spPr>
          <a:xfrm>
            <a:off x="4995582" y="1652504"/>
            <a:ext cx="6510618" cy="3660435"/>
          </a:xfrm>
        </p:spPr>
      </p:pic>
      <p:sp>
        <p:nvSpPr>
          <p:cNvPr id="4" name="Text Placeholder 3"/>
          <p:cNvSpPr>
            <a:spLocks noGrp="1"/>
          </p:cNvSpPr>
          <p:nvPr>
            <p:ph type="body" sz="half" idx="2"/>
          </p:nvPr>
        </p:nvSpPr>
        <p:spPr/>
        <p:txBody>
          <a:bodyPr vert="horz" lIns="91440" tIns="45720" rIns="91440" bIns="45720" rtlCol="0" anchor="t">
            <a:normAutofit/>
          </a:bodyPr>
          <a:lstStyle/>
          <a:p>
            <a:r>
              <a:rPr lang="en-US" dirty="0"/>
              <a:t>Go to home button  this the home page after competition of transaction</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t>                conclusion</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pPr algn="just"/>
            <a:r>
              <a:rPr lang="en-US" sz="2400" dirty="0">
                <a:latin typeface="Times New Roman" panose="02020603050405020304"/>
                <a:ea typeface="+mn-lt"/>
                <a:cs typeface="+mn-lt"/>
              </a:rPr>
              <a:t>The project sought to develop an online fees payment system that provides relief of the long endured problems of the current modes of paying fees in PSCMRCET. Problems that students and their sponsors faced regarding paying fees to the university were identified and a solution was designed. Researchers developed a web based system that enables students and their sponsors to pay university fees from wherever they are using credit and debit cards. This system was welcomed by all its users who believed it would solve most of the problems and improve conditions regarding paying fees in PSCMRCET. The project achieved all its objectives and as a result, PSCMR-OFPS was designed, developed, tested and validated with real users. Hence, it was proved that this online system was fit to be implemented.</a:t>
            </a:r>
            <a:endParaRPr lang="en-US" sz="2400">
              <a:latin typeface="Times New Roman" panose="02020603050405020304"/>
              <a:cs typeface="Times New Roman" panose="020206030504050203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6592" y="1443645"/>
            <a:ext cx="10820400" cy="2802467"/>
          </a:xfrm>
        </p:spPr>
        <p:txBody>
          <a:bodyPr/>
          <a:lstStyle/>
          <a:p>
            <a:r>
              <a:rPr lang="en-US" dirty="0">
                <a:latin typeface="Times New Roman" panose="02020603050405020304"/>
                <a:cs typeface="Times New Roman" panose="02020603050405020304"/>
              </a:rPr>
              <a:t>? Any Questions </a:t>
            </a:r>
            <a:endParaRPr lang="en-US" dirty="0">
              <a:latin typeface="Times New Roman" panose="02020603050405020304"/>
              <a:cs typeface="Times New Roman" panose="020206030504050203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2392" y="3007241"/>
            <a:ext cx="8610600" cy="1293028"/>
          </a:xfrm>
        </p:spPr>
        <p:txBody>
          <a:bodyPr>
            <a:normAutofit/>
          </a:bodyPr>
          <a:lstStyle/>
          <a:p>
            <a:pPr algn="just"/>
            <a:r>
              <a:rPr lang="en-US" sz="3600" dirty="0">
                <a:latin typeface="Times New Roman" panose="02020603050405020304"/>
                <a:cs typeface="Times New Roman" panose="02020603050405020304"/>
              </a:rPr>
              <a:t>Thank you...</a:t>
            </a:r>
            <a:endParaRPr lang="en-US" sz="3600" dirty="0">
              <a:latin typeface="Times New Roman" panose="02020603050405020304"/>
              <a:cs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latin typeface="Times New Roman" panose="02020603050405020304"/>
                <a:cs typeface="Times New Roman" panose="02020603050405020304"/>
              </a:rPr>
              <a:t>Contd...</a:t>
            </a:r>
            <a:endParaRPr lang="en-US" dirty="0">
              <a:latin typeface="Times New Roman" panose="02020603050405020304"/>
              <a:cs typeface="Times New Roman" panose="02020603050405020304"/>
            </a:endParaRPr>
          </a:p>
        </p:txBody>
      </p:sp>
      <p:sp>
        <p:nvSpPr>
          <p:cNvPr id="3" name="Content Placeholder 2"/>
          <p:cNvSpPr>
            <a:spLocks noGrp="1"/>
          </p:cNvSpPr>
          <p:nvPr>
            <p:ph idx="1"/>
          </p:nvPr>
        </p:nvSpPr>
        <p:spPr/>
        <p:txBody>
          <a:bodyPr vert="horz" lIns="91440" tIns="45720" rIns="91440" bIns="45720" rtlCol="0" anchor="t">
            <a:normAutofit lnSpcReduction="10000"/>
          </a:bodyPr>
          <a:lstStyle/>
          <a:p>
            <a:pPr algn="just"/>
            <a:r>
              <a:rPr lang="en-US" sz="2400" dirty="0">
                <a:latin typeface="Times New Roman" panose="02020603050405020304"/>
                <a:ea typeface="+mn-lt"/>
                <a:cs typeface="+mn-lt"/>
              </a:rPr>
              <a:t>System testing and validation was also done by allowing users of the system interact with it using test data. </a:t>
            </a:r>
            <a:endParaRPr lang="en-US" sz="2400" dirty="0">
              <a:latin typeface="Times New Roman" panose="02020603050405020304"/>
              <a:ea typeface="+mn-lt"/>
              <a:cs typeface="+mn-lt"/>
            </a:endParaRPr>
          </a:p>
          <a:p>
            <a:pPr algn="just"/>
            <a:r>
              <a:rPr lang="en-US" sz="2400" dirty="0">
                <a:latin typeface="Times New Roman" panose="02020603050405020304"/>
                <a:ea typeface="+mn-lt"/>
                <a:cs typeface="+mn-lt"/>
              </a:rPr>
              <a:t>Findings showed that most of the students were unsatisfied with the current modes of paying fees to the college and agree that an online fees payment system can improve the process of fees payment. </a:t>
            </a:r>
            <a:endParaRPr lang="en-US" sz="2400" dirty="0">
              <a:latin typeface="Times New Roman" panose="02020603050405020304"/>
              <a:ea typeface="+mn-lt"/>
              <a:cs typeface="+mn-lt"/>
            </a:endParaRPr>
          </a:p>
          <a:p>
            <a:pPr algn="just"/>
            <a:r>
              <a:rPr lang="en-US" sz="2400" dirty="0">
                <a:latin typeface="Times New Roman" panose="02020603050405020304"/>
                <a:ea typeface="+mn-lt"/>
                <a:cs typeface="+mn-lt"/>
              </a:rPr>
              <a:t>The result of the project was an online fees payment system for Potti Sriramulu </a:t>
            </a:r>
            <a:r>
              <a:rPr lang="en-US" sz="2400" dirty="0" err="1">
                <a:latin typeface="Times New Roman" panose="02020603050405020304"/>
                <a:ea typeface="+mn-lt"/>
                <a:cs typeface="+mn-lt"/>
              </a:rPr>
              <a:t>Chalavadi</a:t>
            </a:r>
            <a:r>
              <a:rPr lang="en-US" sz="2400" dirty="0">
                <a:latin typeface="Times New Roman" panose="02020603050405020304"/>
                <a:ea typeface="+mn-lt"/>
                <a:cs typeface="+mn-lt"/>
              </a:rPr>
              <a:t> </a:t>
            </a:r>
            <a:r>
              <a:rPr lang="en-US" sz="2400" dirty="0" err="1">
                <a:latin typeface="Times New Roman" panose="02020603050405020304"/>
                <a:ea typeface="+mn-lt"/>
                <a:cs typeface="+mn-lt"/>
              </a:rPr>
              <a:t>Mallikarjunarao</a:t>
            </a:r>
            <a:r>
              <a:rPr lang="en-US" sz="2400" dirty="0">
                <a:latin typeface="Times New Roman" panose="02020603050405020304"/>
                <a:ea typeface="+mn-lt"/>
                <a:cs typeface="+mn-lt"/>
              </a:rPr>
              <a:t> College of Engineering &amp; Technology (PSCMRCET) and researchers recommend the college to implement the system that provides relief of the long endured problems of the current modes of payment at the college.</a:t>
            </a:r>
            <a:endParaRPr lang="en-US" sz="2400" dirty="0">
              <a:latin typeface="Times New Roman" panose="02020603050405020304"/>
              <a:ea typeface="+mn-lt"/>
              <a:cs typeface="+mn-lt"/>
            </a:endParaRPr>
          </a:p>
          <a:p>
            <a:pPr algn="just"/>
            <a:br>
              <a:rPr lang="en-US" dirty="0">
                <a:ea typeface="+mn-lt"/>
                <a:cs typeface="+mn-lt"/>
              </a:rPr>
            </a:br>
            <a:endParaRPr lang="en-US" sz="2400" dirty="0">
              <a:latin typeface="Times New Roman" panose="02020603050405020304"/>
              <a:ea typeface="+mn-lt"/>
              <a:cs typeface="+mn-lt"/>
            </a:endParaRPr>
          </a:p>
          <a:p>
            <a:pPr algn="just"/>
            <a:endParaRPr lang="en-US" sz="2400" dirty="0">
              <a:latin typeface="Times New Roman" panose="02020603050405020304"/>
              <a:cs typeface="Times New Roman" panose="0202060305040502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latin typeface="Times New Roman" panose="02020603050405020304"/>
                <a:cs typeface="Times New Roman" panose="02020603050405020304"/>
              </a:rPr>
              <a:t>INTRODUCTION</a:t>
            </a:r>
            <a:endParaRPr lang="en-US">
              <a:latin typeface="Times New Roman" panose="02020603050405020304"/>
              <a:cs typeface="Times New Roman" panose="02020603050405020304"/>
            </a:endParaRPr>
          </a:p>
        </p:txBody>
      </p:sp>
      <p:sp>
        <p:nvSpPr>
          <p:cNvPr id="3" name="Content Placeholder 2"/>
          <p:cNvSpPr>
            <a:spLocks noGrp="1"/>
          </p:cNvSpPr>
          <p:nvPr>
            <p:ph idx="1"/>
          </p:nvPr>
        </p:nvSpPr>
        <p:spPr/>
        <p:txBody>
          <a:bodyPr vert="horz" lIns="91440" tIns="45720" rIns="91440" bIns="45720" rtlCol="0" anchor="t">
            <a:normAutofit/>
          </a:bodyPr>
          <a:lstStyle/>
          <a:p>
            <a:pPr algn="just"/>
            <a:r>
              <a:rPr lang="en-US" sz="2800" b="1" dirty="0">
                <a:latin typeface="Times New Roman" panose="02020603050405020304"/>
                <a:cs typeface="Times New Roman" panose="02020603050405020304"/>
              </a:rPr>
              <a:t>1.1 Introduction</a:t>
            </a:r>
            <a:endParaRPr lang="en-US" sz="2800" dirty="0">
              <a:latin typeface="Times New Roman" panose="02020603050405020304"/>
              <a:cs typeface="Times New Roman" panose="02020603050405020304"/>
            </a:endParaRPr>
          </a:p>
          <a:p>
            <a:pPr algn="just"/>
            <a:r>
              <a:rPr lang="en-US" sz="2400" dirty="0">
                <a:latin typeface="Times New Roman" panose="02020603050405020304"/>
                <a:cs typeface="Times New Roman" panose="02020603050405020304"/>
              </a:rPr>
              <a:t>Fees payments by students in PSCMR College are made through cash deposits, Electronic Funds Transfer (EFT) and Bank drafts to the college’s accounts in specific bank branches (PSCMRCET, 2008 ). For nearly every business, the simple act of collecting payments from consumers is actually quite complex. Organizations want to make it easy and convenient for students to pay, so they offer multiple choices of payment types and channels”. Therefore, the project provides an alternative method that enables secure online fees payment by students and their sponsors. </a:t>
            </a:r>
            <a:endParaRPr lang="en-US" sz="2400" dirty="0">
              <a:latin typeface="Times New Roman" panose="02020603050405020304"/>
              <a:cs typeface="Times New Roman" panose="02020603050405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latin typeface="Times New Roman" panose="02020603050405020304"/>
                <a:cs typeface="Times New Roman" panose="02020603050405020304"/>
              </a:rPr>
              <a:t>Contd...</a:t>
            </a:r>
            <a:endParaRPr lang="en-US" dirty="0">
              <a:latin typeface="Times New Roman" panose="02020603050405020304"/>
              <a:cs typeface="Times New Roman" panose="02020603050405020304"/>
            </a:endParaRPr>
          </a:p>
        </p:txBody>
      </p:sp>
      <p:sp>
        <p:nvSpPr>
          <p:cNvPr id="3" name="Content Placeholder 2"/>
          <p:cNvSpPr>
            <a:spLocks noGrp="1"/>
          </p:cNvSpPr>
          <p:nvPr>
            <p:ph idx="1"/>
          </p:nvPr>
        </p:nvSpPr>
        <p:spPr/>
        <p:txBody>
          <a:bodyPr vert="horz" lIns="91440" tIns="45720" rIns="91440" bIns="45720" rtlCol="0" anchor="t">
            <a:normAutofit lnSpcReduction="10000"/>
          </a:bodyPr>
          <a:lstStyle/>
          <a:p>
            <a:pPr lvl="1" algn="just"/>
            <a:r>
              <a:rPr lang="en-US" sz="2800" b="1" dirty="0">
                <a:latin typeface="Times New Roman" panose="02020603050405020304"/>
                <a:ea typeface="+mn-lt"/>
                <a:cs typeface="+mn-lt"/>
              </a:rPr>
              <a:t>1.2 Background</a:t>
            </a:r>
            <a:endParaRPr lang="en-US" sz="2800" dirty="0">
              <a:latin typeface="Times New Roman" panose="02020603050405020304"/>
            </a:endParaRPr>
          </a:p>
          <a:p>
            <a:pPr lvl="1"/>
            <a:endParaRPr lang="en-US"/>
          </a:p>
          <a:p>
            <a:pPr lvl="1" algn="just"/>
            <a:r>
              <a:rPr lang="en-US" sz="2400" b="1" dirty="0">
                <a:latin typeface="Times New Roman" panose="02020603050405020304"/>
                <a:ea typeface="+mn-lt"/>
                <a:cs typeface="+mn-lt"/>
              </a:rPr>
              <a:t>PSCMRCET </a:t>
            </a:r>
            <a:r>
              <a:rPr lang="en-US" sz="2400" dirty="0">
                <a:latin typeface="Times New Roman" panose="02020603050405020304"/>
                <a:ea typeface="+mn-lt"/>
                <a:cs typeface="+mn-lt"/>
              </a:rPr>
              <a:t>has a large number of students who are supposed to pay all the College fees through cash deposits or bank drafts to the College’s accounts in specific bank branches. This method of paying fees has not been efficient enough especially during periods of tests and examinations when most of the students are paying fees to meet the requirements for entering examination rooms. The process of fees payment in such periods is characterized by long queues, too much waiting by students and congestion at banks where payments are made. Students queue to pay fees and those who do not reach counters within the banks‟ working hours are advised to return the next day. This process has always resulted in students missing to sit for their tests and/or examinations while they are queuing to make payments.</a:t>
            </a:r>
            <a:endParaRPr lang="en-US" sz="2400">
              <a:latin typeface="Times New Roman" panose="02020603050405020304"/>
              <a:cs typeface="Times New Roman" panose="0202060305040502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latin typeface="Times New Roman" panose="02020603050405020304"/>
                <a:cs typeface="Times New Roman" panose="02020603050405020304"/>
              </a:rPr>
              <a:t>Contd...</a:t>
            </a:r>
            <a:endParaRPr lang="en-US" dirty="0">
              <a:latin typeface="Times New Roman" panose="02020603050405020304"/>
              <a:cs typeface="Times New Roman" panose="02020603050405020304"/>
            </a:endParaRPr>
          </a:p>
        </p:txBody>
      </p:sp>
      <p:sp>
        <p:nvSpPr>
          <p:cNvPr id="3" name="Content Placeholder 2"/>
          <p:cNvSpPr>
            <a:spLocks noGrp="1"/>
          </p:cNvSpPr>
          <p:nvPr>
            <p:ph idx="1"/>
          </p:nvPr>
        </p:nvSpPr>
        <p:spPr/>
        <p:txBody>
          <a:bodyPr vert="horz" lIns="91440" tIns="45720" rIns="91440" bIns="45720" rtlCol="0" anchor="t">
            <a:normAutofit/>
          </a:bodyPr>
          <a:lstStyle/>
          <a:p>
            <a:pPr algn="just"/>
            <a:r>
              <a:rPr lang="en-US" sz="2400" dirty="0">
                <a:latin typeface="Times New Roman" panose="02020603050405020304"/>
                <a:cs typeface="Times New Roman" panose="02020603050405020304"/>
              </a:rPr>
              <a:t> It has also resulted to too much costs and a lot of time used in transferring and withdrawing money whenever sponsors of students make money transfers to students who can pay College fees at specific bank branches. The process requires sponsors of students from wherever they are to send money to students through either banks, mobile money or any other possible way(s) so that students pay College fees or use EFT that require swift codes to pay fees to the College. This consumes time and sponsors incur extra costs in this process of sending money to students. It was upon this background that the researchers suggested an alternative method which enables secure online fees payment by students and their sponsors. </a:t>
            </a:r>
            <a:endParaRPr lang="en-US" sz="2400">
              <a:latin typeface="Times New Roman" panose="02020603050405020304"/>
              <a:ea typeface="+mn-lt"/>
              <a:cs typeface="Times New Roman" panose="02020603050405020304"/>
            </a:endParaRPr>
          </a:p>
          <a:p>
            <a:pPr algn="just"/>
            <a:endParaRPr lang="en-US" sz="2400" dirty="0">
              <a:latin typeface="Times New Roman" panose="02020603050405020304"/>
              <a:cs typeface="Times New Roman" panose="02020603050405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latin typeface="Times New Roman" panose="02020603050405020304"/>
                <a:cs typeface="Times New Roman" panose="02020603050405020304"/>
              </a:rPr>
              <a:t>Contd....</a:t>
            </a:r>
            <a:endParaRPr lang="en-US">
              <a:latin typeface="Times New Roman" panose="02020603050405020304"/>
              <a:cs typeface="Times New Roman" panose="02020603050405020304"/>
            </a:endParaRPr>
          </a:p>
        </p:txBody>
      </p:sp>
      <p:sp>
        <p:nvSpPr>
          <p:cNvPr id="3" name="Content Placeholder 2"/>
          <p:cNvSpPr>
            <a:spLocks noGrp="1"/>
          </p:cNvSpPr>
          <p:nvPr>
            <p:ph idx="1"/>
          </p:nvPr>
        </p:nvSpPr>
        <p:spPr/>
        <p:txBody>
          <a:bodyPr vert="horz" lIns="91440" tIns="45720" rIns="91440" bIns="45720" rtlCol="0" anchor="t">
            <a:normAutofit/>
          </a:bodyPr>
          <a:lstStyle/>
          <a:p>
            <a:pPr algn="just"/>
            <a:r>
              <a:rPr lang="en-US" sz="2400" dirty="0">
                <a:latin typeface="Times New Roman" panose="02020603050405020304"/>
                <a:cs typeface="Times New Roman" panose="02020603050405020304"/>
              </a:rPr>
              <a:t> It has also resulted to too much costs and a lot of time used in transferring and withdrawing money whenever sponsors of students make money transfers to students who can pay College fees at specific bank branches. The process requires sponsors of students from wherever they are to send money to students through either banks, mobile money or any other possible way(s) so that students pay College fees or use EFT that require swift codes to pay fees to the College. This consumes time and sponsors incur extra costs in this process of sending money to students. It was upon this background that the researchers suggested an alternative method which enables secure online fees payment by students and their sponsors. </a:t>
            </a:r>
            <a:endParaRPr lang="en-US" sz="2400">
              <a:latin typeface="Times New Roman" panose="02020603050405020304"/>
              <a:ea typeface="+mn-lt"/>
              <a:cs typeface="Times New Roman" panose="02020603050405020304"/>
            </a:endParaRPr>
          </a:p>
          <a:p>
            <a:pPr algn="just"/>
            <a:endParaRPr lang="en-US" sz="2400" dirty="0">
              <a:latin typeface="Times New Roman" panose="02020603050405020304"/>
              <a:cs typeface="Times New Roman" panose="02020603050405020304"/>
            </a:endParaRPr>
          </a:p>
        </p:txBody>
      </p:sp>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TC104033937[[fn=Vapor Trail]]</Template>
  <TotalTime>0</TotalTime>
  <Words>11634</Words>
  <Application>WPS Presentation</Application>
  <PresentationFormat>Widescreen</PresentationFormat>
  <Paragraphs>284</Paragraphs>
  <Slides>43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43</vt:i4>
      </vt:variant>
    </vt:vector>
  </HeadingPairs>
  <TitlesOfParts>
    <vt:vector size="53" baseType="lpstr">
      <vt:lpstr>Arial</vt:lpstr>
      <vt:lpstr>SimSun</vt:lpstr>
      <vt:lpstr>Wingdings</vt:lpstr>
      <vt:lpstr>Times New Roman</vt:lpstr>
      <vt:lpstr>Century Gothic</vt:lpstr>
      <vt:lpstr>Microsoft YaHei</vt:lpstr>
      <vt:lpstr>Arial Unicode MS</vt:lpstr>
      <vt:lpstr>Calibri</vt:lpstr>
      <vt:lpstr>Century Gothic</vt:lpstr>
      <vt:lpstr>Vapor Trail</vt:lpstr>
      <vt:lpstr>PowerPoint 演示文稿</vt:lpstr>
      <vt:lpstr>                            CONTENTS</vt:lpstr>
      <vt:lpstr>ABSTRACT</vt:lpstr>
      <vt:lpstr>CONTD...</vt:lpstr>
      <vt:lpstr>Contd...</vt:lpstr>
      <vt:lpstr>INTRODUCTION</vt:lpstr>
      <vt:lpstr>Contd...</vt:lpstr>
      <vt:lpstr>Contd...</vt:lpstr>
      <vt:lpstr>Contd....</vt:lpstr>
      <vt:lpstr>Contd...</vt:lpstr>
      <vt:lpstr>Contd..</vt:lpstr>
      <vt:lpstr>Contd...</vt:lpstr>
      <vt:lpstr>Contd...</vt:lpstr>
      <vt:lpstr>Contd...</vt:lpstr>
      <vt:lpstr>Contd...</vt:lpstr>
      <vt:lpstr>Hardware requirements</vt:lpstr>
      <vt:lpstr>Software requirements</vt:lpstr>
      <vt:lpstr>Existing system</vt:lpstr>
      <vt:lpstr>Proposed system</vt:lpstr>
      <vt:lpstr>results</vt:lpstr>
      <vt:lpstr>Data-base for Registration page </vt:lpstr>
      <vt:lpstr>Values-that inserted-from registration  page</vt:lpstr>
      <vt:lpstr>Payment database with their keys</vt:lpstr>
      <vt:lpstr>Flow Chart of online fee payment</vt:lpstr>
      <vt:lpstr>Online Fee payment</vt:lpstr>
      <vt:lpstr>ONLINE FEE PAYMENT</vt:lpstr>
      <vt:lpstr>ONLINE FEE PAYMENT</vt:lpstr>
      <vt:lpstr>ONLINE FEE PAYMENT</vt:lpstr>
      <vt:lpstr>ONLINE FEE PAYMENT</vt:lpstr>
      <vt:lpstr>ONLINE FEE PAYMENT</vt:lpstr>
      <vt:lpstr>ONLINE FEE PAYMENT</vt:lpstr>
      <vt:lpstr>ONLINE FEE PAYMENT</vt:lpstr>
      <vt:lpstr>ONLINE FEE PAYMENT</vt:lpstr>
      <vt:lpstr>ONLINE FEE PAYMENT</vt:lpstr>
      <vt:lpstr>ONLINE FEE PAYMENT</vt:lpstr>
      <vt:lpstr>ONLINE FEE PAYMENT</vt:lpstr>
      <vt:lpstr>ONLINE FEE PAYMENT</vt:lpstr>
      <vt:lpstr>ONLINE FEE PAYMENT</vt:lpstr>
      <vt:lpstr>ONLINE FEE PAYMENT</vt:lpstr>
      <vt:lpstr>ONLINE FEE PAYMENT</vt:lpstr>
      <vt:lpstr>                conclusion</vt:lpstr>
      <vt:lpstr>? Any Questions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leela</cp:lastModifiedBy>
  <cp:revision>680</cp:revision>
  <dcterms:created xsi:type="dcterms:W3CDTF">2022-06-16T19:09:00Z</dcterms:created>
  <dcterms:modified xsi:type="dcterms:W3CDTF">2022-07-13T17:44:04Z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C6306266BD0D41C4958024D5315D6604</vt:lpwstr>
  </property>
  <property fmtid="{D5CDD505-2E9C-101B-9397-08002B2CF9AE}" pid="3" name="KSOProductBuildVer">
    <vt:lpwstr>1033-11.2.0.11191</vt:lpwstr>
  </property>
</Properties>
</file>